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81" r:id="rId8"/>
    <p:sldId id="282" r:id="rId9"/>
    <p:sldId id="284" r:id="rId10"/>
    <p:sldId id="285" r:id="rId11"/>
    <p:sldId id="287" r:id="rId12"/>
    <p:sldId id="283" r:id="rId13"/>
    <p:sldId id="288" r:id="rId14"/>
    <p:sldId id="289" r:id="rId15"/>
    <p:sldId id="262" r:id="rId16"/>
    <p:sldId id="290" r:id="rId17"/>
    <p:sldId id="291" r:id="rId18"/>
    <p:sldId id="295" r:id="rId19"/>
    <p:sldId id="296" r:id="rId20"/>
    <p:sldId id="297" r:id="rId21"/>
    <p:sldId id="292" r:id="rId22"/>
    <p:sldId id="293" r:id="rId23"/>
    <p:sldId id="294" r:id="rId24"/>
    <p:sldId id="298" r:id="rId25"/>
    <p:sldId id="299" r:id="rId26"/>
    <p:sldId id="300" r:id="rId27"/>
    <p:sldId id="301" r:id="rId28"/>
    <p:sldId id="302" r:id="rId29"/>
    <p:sldId id="263" r:id="rId30"/>
    <p:sldId id="304" r:id="rId31"/>
    <p:sldId id="303" r:id="rId32"/>
    <p:sldId id="308" r:id="rId33"/>
    <p:sldId id="309" r:id="rId34"/>
    <p:sldId id="310" r:id="rId35"/>
    <p:sldId id="311" r:id="rId36"/>
    <p:sldId id="312" r:id="rId37"/>
    <p:sldId id="313" r:id="rId38"/>
    <p:sldId id="314" r:id="rId39"/>
    <p:sldId id="315" r:id="rId40"/>
    <p:sldId id="305" r:id="rId41"/>
    <p:sldId id="306" r:id="rId42"/>
    <p:sldId id="307" r:id="rId43"/>
    <p:sldId id="316" r:id="rId44"/>
    <p:sldId id="317" r:id="rId45"/>
    <p:sldId id="318" r:id="rId46"/>
    <p:sldId id="320" r:id="rId47"/>
    <p:sldId id="321" r:id="rId48"/>
    <p:sldId id="325" r:id="rId49"/>
    <p:sldId id="323" r:id="rId50"/>
    <p:sldId id="326" r:id="rId51"/>
    <p:sldId id="324" r:id="rId52"/>
    <p:sldId id="327" r:id="rId53"/>
    <p:sldId id="319" r:id="rId54"/>
    <p:sldId id="328" r:id="rId55"/>
    <p:sldId id="329" r:id="rId56"/>
    <p:sldId id="330" r:id="rId57"/>
    <p:sldId id="331" r:id="rId58"/>
    <p:sldId id="332" r:id="rId59"/>
    <p:sldId id="333" r:id="rId60"/>
    <p:sldId id="334" r:id="rId61"/>
    <p:sldId id="335" r:id="rId62"/>
    <p:sldId id="336" r:id="rId63"/>
    <p:sldId id="337" r:id="rId64"/>
    <p:sldId id="268" r:id="rId65"/>
    <p:sldId id="269" r:id="rId66"/>
    <p:sldId id="338" r:id="rId67"/>
    <p:sldId id="339" r:id="rId68"/>
    <p:sldId id="340" r:id="rId69"/>
    <p:sldId id="341" r:id="rId70"/>
    <p:sldId id="342" r:id="rId71"/>
    <p:sldId id="343" r:id="rId72"/>
    <p:sldId id="344" r:id="rId73"/>
    <p:sldId id="345" r:id="rId74"/>
    <p:sldId id="346" r:id="rId75"/>
    <p:sldId id="347" r:id="rId76"/>
    <p:sldId id="348" r:id="rId77"/>
    <p:sldId id="349" r:id="rId78"/>
    <p:sldId id="275" r:id="rId79"/>
    <p:sldId id="350" r:id="rId80"/>
    <p:sldId id="351" r:id="rId81"/>
    <p:sldId id="352" r:id="rId82"/>
    <p:sldId id="353" r:id="rId83"/>
    <p:sldId id="354" r:id="rId84"/>
    <p:sldId id="355" r:id="rId85"/>
    <p:sldId id="356" r:id="rId86"/>
    <p:sldId id="357" r:id="rId87"/>
    <p:sldId id="278" r:id="rId88"/>
    <p:sldId id="279" r:id="rId89"/>
  </p:sldIdLst>
  <p:sldSz cx="9144000" cy="6858000" type="screen4x3"/>
  <p:notesSz cx="9144000" cy="6858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50" d="100"/>
          <a:sy n="50" d="100"/>
        </p:scale>
        <p:origin x="1475" y="49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presProps" Target="presProps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theme" Target="theme/theme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4576509" y="6379464"/>
            <a:ext cx="4567555" cy="478790"/>
          </a:xfrm>
          <a:custGeom>
            <a:avLst/>
            <a:gdLst/>
            <a:ahLst/>
            <a:cxnLst/>
            <a:rect l="l" t="t" r="r" b="b"/>
            <a:pathLst>
              <a:path w="4567555" h="478790">
                <a:moveTo>
                  <a:pt x="4567490" y="0"/>
                </a:moveTo>
                <a:lnTo>
                  <a:pt x="354011" y="0"/>
                </a:lnTo>
                <a:lnTo>
                  <a:pt x="0" y="478536"/>
                </a:lnTo>
                <a:lnTo>
                  <a:pt x="4567490" y="478536"/>
                </a:lnTo>
                <a:lnTo>
                  <a:pt x="4567490" y="0"/>
                </a:lnTo>
                <a:close/>
              </a:path>
            </a:pathLst>
          </a:custGeom>
          <a:solidFill>
            <a:srgbClr val="E8E2DB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7" name="bg 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818119" y="355091"/>
            <a:ext cx="1056131" cy="499871"/>
          </a:xfrm>
          <a:prstGeom prst="rect">
            <a:avLst/>
          </a:prstGeom>
        </p:spPr>
      </p:pic>
      <p:sp>
        <p:nvSpPr>
          <p:cNvPr id="18" name="bg object 18"/>
          <p:cNvSpPr/>
          <p:nvPr/>
        </p:nvSpPr>
        <p:spPr>
          <a:xfrm>
            <a:off x="3047" y="0"/>
            <a:ext cx="4930140" cy="489584"/>
          </a:xfrm>
          <a:custGeom>
            <a:avLst/>
            <a:gdLst/>
            <a:ahLst/>
            <a:cxnLst/>
            <a:rect l="l" t="t" r="r" b="b"/>
            <a:pathLst>
              <a:path w="4930140" h="489584">
                <a:moveTo>
                  <a:pt x="4930140" y="0"/>
                </a:moveTo>
                <a:lnTo>
                  <a:pt x="0" y="0"/>
                </a:lnTo>
                <a:lnTo>
                  <a:pt x="0" y="489203"/>
                </a:lnTo>
                <a:lnTo>
                  <a:pt x="4571619" y="489203"/>
                </a:lnTo>
                <a:lnTo>
                  <a:pt x="4930140" y="0"/>
                </a:lnTo>
                <a:close/>
              </a:path>
            </a:pathLst>
          </a:custGeom>
          <a:solidFill>
            <a:srgbClr val="E8E2DB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9" name="bg object 1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56259" y="2540507"/>
            <a:ext cx="8031480" cy="3767328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751838" y="840740"/>
            <a:ext cx="5640323" cy="5740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00" b="1" i="0">
                <a:solidFill>
                  <a:srgbClr val="DA0012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08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1" i="0">
                <a:solidFill>
                  <a:srgbClr val="3C39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5/5/2025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1" i="0">
                <a:solidFill>
                  <a:srgbClr val="DA0012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800" b="1" i="0">
                <a:solidFill>
                  <a:srgbClr val="3C39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5/5/2025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1" i="0">
                <a:solidFill>
                  <a:srgbClr val="DA0012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5/5/2025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1" i="0">
                <a:solidFill>
                  <a:srgbClr val="DA0012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5/5/2025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5/5/2025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4576509" y="6379464"/>
            <a:ext cx="4567555" cy="478790"/>
          </a:xfrm>
          <a:custGeom>
            <a:avLst/>
            <a:gdLst/>
            <a:ahLst/>
            <a:cxnLst/>
            <a:rect l="l" t="t" r="r" b="b"/>
            <a:pathLst>
              <a:path w="4567555" h="478790">
                <a:moveTo>
                  <a:pt x="4567490" y="0"/>
                </a:moveTo>
                <a:lnTo>
                  <a:pt x="354011" y="0"/>
                </a:lnTo>
                <a:lnTo>
                  <a:pt x="0" y="478536"/>
                </a:lnTo>
                <a:lnTo>
                  <a:pt x="4567490" y="478536"/>
                </a:lnTo>
                <a:lnTo>
                  <a:pt x="4567490" y="0"/>
                </a:lnTo>
                <a:close/>
              </a:path>
            </a:pathLst>
          </a:custGeom>
          <a:solidFill>
            <a:srgbClr val="E8E2DB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7" name="bg object 17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7818119" y="355091"/>
            <a:ext cx="1056131" cy="499871"/>
          </a:xfrm>
          <a:prstGeom prst="rect">
            <a:avLst/>
          </a:prstGeom>
        </p:spPr>
      </p:pic>
      <p:sp>
        <p:nvSpPr>
          <p:cNvPr id="18" name="bg object 18"/>
          <p:cNvSpPr/>
          <p:nvPr/>
        </p:nvSpPr>
        <p:spPr>
          <a:xfrm>
            <a:off x="3047" y="0"/>
            <a:ext cx="4930140" cy="489584"/>
          </a:xfrm>
          <a:custGeom>
            <a:avLst/>
            <a:gdLst/>
            <a:ahLst/>
            <a:cxnLst/>
            <a:rect l="l" t="t" r="r" b="b"/>
            <a:pathLst>
              <a:path w="4930140" h="489584">
                <a:moveTo>
                  <a:pt x="4930140" y="0"/>
                </a:moveTo>
                <a:lnTo>
                  <a:pt x="0" y="0"/>
                </a:lnTo>
                <a:lnTo>
                  <a:pt x="0" y="489203"/>
                </a:lnTo>
                <a:lnTo>
                  <a:pt x="4571619" y="489203"/>
                </a:lnTo>
                <a:lnTo>
                  <a:pt x="4930140" y="0"/>
                </a:lnTo>
                <a:close/>
              </a:path>
            </a:pathLst>
          </a:custGeom>
          <a:solidFill>
            <a:srgbClr val="E8E2D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04266" y="471678"/>
            <a:ext cx="7334884" cy="5740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00" b="1" i="0">
                <a:solidFill>
                  <a:srgbClr val="DA0012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10336" y="1306666"/>
            <a:ext cx="8074659" cy="46723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1" i="0">
                <a:solidFill>
                  <a:srgbClr val="3C39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6377940"/>
            <a:ext cx="292608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5/5/2025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://update-now-payroll.com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vmware.com/products/workstation-player.html" TargetMode="External"/><Relationship Id="rId2" Type="http://schemas.openxmlformats.org/officeDocument/2006/relationships/hyperlink" Target="https://www.virtualbox.org/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microsoft.com/en-us/windows/downloads/virtual-machines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vulndetect.com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ns3.com/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myaccount.google.com/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hyperlink" Target="https://admin.google.com/" TargetMode="Externa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aka.ms/mfasetup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hyperlink" Target="https://portal.azure.com/" TargetMode="Externa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www.cyber.gov.au/" TargetMode="Externa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://netbanking-secure-login.com/" TargetMode="Externa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3" name="object 3"/>
            <p:cNvSpPr/>
            <p:nvPr/>
          </p:nvSpPr>
          <p:spPr>
            <a:xfrm>
              <a:off x="0" y="3425952"/>
              <a:ext cx="4566285" cy="3432175"/>
            </a:xfrm>
            <a:custGeom>
              <a:avLst/>
              <a:gdLst/>
              <a:ahLst/>
              <a:cxnLst/>
              <a:rect l="l" t="t" r="r" b="b"/>
              <a:pathLst>
                <a:path w="4566285" h="3432175">
                  <a:moveTo>
                    <a:pt x="4565904" y="0"/>
                  </a:moveTo>
                  <a:lnTo>
                    <a:pt x="0" y="0"/>
                  </a:lnTo>
                  <a:lnTo>
                    <a:pt x="0" y="3432048"/>
                  </a:lnTo>
                  <a:lnTo>
                    <a:pt x="4565904" y="3432048"/>
                  </a:lnTo>
                  <a:lnTo>
                    <a:pt x="4565904" y="0"/>
                  </a:lnTo>
                  <a:close/>
                </a:path>
              </a:pathLst>
            </a:custGeom>
            <a:solidFill>
              <a:srgbClr val="8B857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4565903" y="0"/>
              <a:ext cx="4578350" cy="3426460"/>
            </a:xfrm>
            <a:custGeom>
              <a:avLst/>
              <a:gdLst/>
              <a:ahLst/>
              <a:cxnLst/>
              <a:rect l="l" t="t" r="r" b="b"/>
              <a:pathLst>
                <a:path w="4578350" h="3426460">
                  <a:moveTo>
                    <a:pt x="4578096" y="0"/>
                  </a:moveTo>
                  <a:lnTo>
                    <a:pt x="361192" y="0"/>
                  </a:lnTo>
                  <a:lnTo>
                    <a:pt x="0" y="482091"/>
                  </a:lnTo>
                  <a:lnTo>
                    <a:pt x="0" y="3425952"/>
                  </a:lnTo>
                  <a:lnTo>
                    <a:pt x="4578096" y="3425952"/>
                  </a:lnTo>
                  <a:lnTo>
                    <a:pt x="4578096" y="0"/>
                  </a:lnTo>
                  <a:close/>
                </a:path>
              </a:pathLst>
            </a:custGeom>
            <a:solidFill>
              <a:srgbClr val="3C0E5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4565903" y="3425952"/>
              <a:ext cx="4578350" cy="3429000"/>
            </a:xfrm>
            <a:custGeom>
              <a:avLst/>
              <a:gdLst/>
              <a:ahLst/>
              <a:cxnLst/>
              <a:rect l="l" t="t" r="r" b="b"/>
              <a:pathLst>
                <a:path w="4578350" h="3429000">
                  <a:moveTo>
                    <a:pt x="4578096" y="0"/>
                  </a:moveTo>
                  <a:lnTo>
                    <a:pt x="0" y="0"/>
                  </a:lnTo>
                  <a:lnTo>
                    <a:pt x="0" y="3428999"/>
                  </a:lnTo>
                  <a:lnTo>
                    <a:pt x="365760" y="2946044"/>
                  </a:lnTo>
                  <a:lnTo>
                    <a:pt x="4578096" y="2946044"/>
                  </a:lnTo>
                  <a:lnTo>
                    <a:pt x="4578096" y="0"/>
                  </a:lnTo>
                  <a:close/>
                </a:path>
              </a:pathLst>
            </a:custGeom>
            <a:solidFill>
              <a:srgbClr val="F1120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816595" y="355091"/>
              <a:ext cx="1057655" cy="498347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0" y="477012"/>
            <a:ext cx="4566285" cy="2948940"/>
          </a:xfrm>
          <a:prstGeom prst="rect">
            <a:avLst/>
          </a:prstGeom>
          <a:solidFill>
            <a:srgbClr val="3C3935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32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32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890"/>
              </a:spcBef>
            </a:pPr>
            <a:endParaRPr sz="3200">
              <a:latin typeface="Times New Roman"/>
              <a:cs typeface="Times New Roman"/>
            </a:endParaRPr>
          </a:p>
          <a:p>
            <a:pPr marL="238125" marR="233679">
              <a:lnSpc>
                <a:spcPts val="3460"/>
              </a:lnSpc>
              <a:spcBef>
                <a:spcPts val="5"/>
              </a:spcBef>
            </a:pPr>
            <a:r>
              <a:rPr sz="3200" dirty="0">
                <a:solidFill>
                  <a:srgbClr val="FFFFFF"/>
                </a:solidFill>
                <a:latin typeface="Arial"/>
                <a:cs typeface="Arial"/>
              </a:rPr>
              <a:t>ITEC614</a:t>
            </a:r>
            <a:r>
              <a:rPr sz="3200" spc="-3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3200" spc="-10" dirty="0">
                <a:solidFill>
                  <a:srgbClr val="FFFFFF"/>
                </a:solidFill>
                <a:latin typeface="Arial"/>
                <a:cs typeface="Arial"/>
              </a:rPr>
              <a:t>Introduction </a:t>
            </a:r>
            <a:r>
              <a:rPr sz="3200" dirty="0">
                <a:solidFill>
                  <a:srgbClr val="FFFFFF"/>
                </a:solidFill>
                <a:latin typeface="Arial"/>
                <a:cs typeface="Arial"/>
              </a:rPr>
              <a:t>to</a:t>
            </a:r>
            <a:r>
              <a:rPr sz="3200" spc="-4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3200" dirty="0">
                <a:solidFill>
                  <a:srgbClr val="FFFFFF"/>
                </a:solidFill>
                <a:latin typeface="Arial"/>
                <a:cs typeface="Arial"/>
              </a:rPr>
              <a:t>Cyber</a:t>
            </a:r>
            <a:r>
              <a:rPr sz="3200" spc="-3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3200" spc="-10" dirty="0">
                <a:solidFill>
                  <a:srgbClr val="FFFFFF"/>
                </a:solidFill>
                <a:latin typeface="Arial"/>
                <a:cs typeface="Arial"/>
              </a:rPr>
              <a:t>Security</a:t>
            </a:r>
            <a:endParaRPr sz="32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193029" y="4283202"/>
            <a:ext cx="2949575" cy="65341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1600" b="1" spc="-10" dirty="0">
                <a:solidFill>
                  <a:srgbClr val="FFFFFF"/>
                </a:solidFill>
                <a:latin typeface="Arial"/>
                <a:cs typeface="Arial"/>
              </a:rPr>
              <a:t>Dr. Farshid Keivanian</a:t>
            </a:r>
            <a:endParaRPr sz="1600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590"/>
              </a:spcBef>
            </a:pPr>
            <a:r>
              <a:rPr sz="1200" b="1" dirty="0">
                <a:solidFill>
                  <a:srgbClr val="FFFFFF"/>
                </a:solidFill>
                <a:latin typeface="Arial"/>
                <a:cs typeface="Arial"/>
              </a:rPr>
              <a:t>Lecturer,</a:t>
            </a:r>
            <a:r>
              <a:rPr sz="1200" b="1" spc="-8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200" b="1" dirty="0">
                <a:solidFill>
                  <a:srgbClr val="FFFFFF"/>
                </a:solidFill>
                <a:latin typeface="Arial"/>
                <a:cs typeface="Arial"/>
              </a:rPr>
              <a:t>Information</a:t>
            </a:r>
            <a:r>
              <a:rPr sz="1200" b="1" spc="-5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200" b="1" dirty="0">
                <a:solidFill>
                  <a:srgbClr val="FFFFFF"/>
                </a:solidFill>
                <a:latin typeface="Arial"/>
                <a:cs typeface="Arial"/>
              </a:rPr>
              <a:t>Technology,</a:t>
            </a:r>
            <a:r>
              <a:rPr sz="1200" b="1" spc="-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200" b="1" spc="-20" dirty="0">
                <a:solidFill>
                  <a:srgbClr val="FFFFFF"/>
                </a:solidFill>
                <a:latin typeface="Arial"/>
                <a:cs typeface="Arial"/>
              </a:rPr>
              <a:t>PFBS</a:t>
            </a:r>
            <a:endParaRPr sz="1200" dirty="0">
              <a:latin typeface="Arial"/>
              <a:cs typeface="Arial"/>
            </a:endParaRPr>
          </a:p>
        </p:txBody>
      </p:sp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3433571"/>
            <a:ext cx="4571999" cy="25679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302561-8B8B-6B2C-34B9-275D459140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587E7C17-F505-6FDF-37E7-5679CDE5AF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75" y="369172"/>
            <a:ext cx="9132125" cy="64888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Email 3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Subject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 Final Notice: Update Your Payroll Details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From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 payroll@company-security.com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Hello Employee,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Your payroll details need updating. Click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hlinkClick r:id="rId2"/>
              </a:rPr>
              <a:t>here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before your salary is delayed.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Thanks,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Payroll Dept.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Phishing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– Generic greeting, fake-looking domain, threat-based urgency.</a:t>
            </a:r>
          </a:p>
        </p:txBody>
      </p:sp>
      <p:sp>
        <p:nvSpPr>
          <p:cNvPr id="4" name="object 2">
            <a:extLst>
              <a:ext uri="{FF2B5EF4-FFF2-40B4-BE49-F238E27FC236}">
                <a16:creationId xmlns:a16="http://schemas.microsoft.com/office/drawing/2014/main" id="{0C59A44A-C33C-CE24-CA9F-E66976036A5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9896" y="-22761"/>
            <a:ext cx="733488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dirty="0"/>
              <a:t>User</a:t>
            </a:r>
            <a:r>
              <a:rPr spc="-10" dirty="0"/>
              <a:t> Domain</a:t>
            </a:r>
          </a:p>
        </p:txBody>
      </p:sp>
    </p:spTree>
    <p:extLst>
      <p:ext uri="{BB962C8B-B14F-4D97-AF65-F5344CB8AC3E}">
        <p14:creationId xmlns:p14="http://schemas.microsoft.com/office/powerpoint/2010/main" val="1140116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AE627E-53D8-613F-B4A2-07C4492DA3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8D3DA0FF-02B1-348D-5320-5427A508A6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74" y="832360"/>
            <a:ext cx="9132125" cy="51932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Email 4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Subject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 Password Change Confirmation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From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 no-reply@university.edu.au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Hello Farshid,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Your password was successfully changed on 05 May 2025. If this wasn’t you, please contact IT immediately.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IT Support – Torrens University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Legitimate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– Uses recipient name, no link, clear sender.</a:t>
            </a:r>
          </a:p>
        </p:txBody>
      </p:sp>
      <p:sp>
        <p:nvSpPr>
          <p:cNvPr id="4" name="object 2">
            <a:extLst>
              <a:ext uri="{FF2B5EF4-FFF2-40B4-BE49-F238E27FC236}">
                <a16:creationId xmlns:a16="http://schemas.microsoft.com/office/drawing/2014/main" id="{5A7A2B98-D3A7-8E0C-DF67-4425056B8AB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9896" y="-22761"/>
            <a:ext cx="733488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dirty="0"/>
              <a:t>User</a:t>
            </a:r>
            <a:r>
              <a:rPr spc="-10" dirty="0"/>
              <a:t> Domain</a:t>
            </a:r>
          </a:p>
        </p:txBody>
      </p:sp>
    </p:spTree>
    <p:extLst>
      <p:ext uri="{BB962C8B-B14F-4D97-AF65-F5344CB8AC3E}">
        <p14:creationId xmlns:p14="http://schemas.microsoft.com/office/powerpoint/2010/main" val="145288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77D007-7418-C101-AFA6-1D1AFF179F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FDC950F8-3C90-902B-1D76-61251569315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9896" y="-22761"/>
            <a:ext cx="733488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dirty="0"/>
              <a:t>User</a:t>
            </a:r>
            <a:r>
              <a:rPr spc="-10" dirty="0"/>
              <a:t> Domain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85D4C8-C0E1-5F95-3F4D-8EEC263080ED}"/>
              </a:ext>
            </a:extLst>
          </p:cNvPr>
          <p:cNvSpPr txBox="1"/>
          <p:nvPr/>
        </p:nvSpPr>
        <p:spPr>
          <a:xfrm>
            <a:off x="152400" y="685800"/>
            <a:ext cx="8839200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Problem-solving:</a:t>
            </a:r>
            <a:r>
              <a:rPr lang="en-US" sz="2800" dirty="0">
                <a:latin typeface="+mj-lt"/>
              </a:rPr>
              <a:t> Create a short user policy to prevent weak passwords.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C0DF6F-BF2B-835F-8C41-878B5D8B17A7}"/>
              </a:ext>
            </a:extLst>
          </p:cNvPr>
          <p:cNvSpPr txBox="1"/>
          <p:nvPr/>
        </p:nvSpPr>
        <p:spPr>
          <a:xfrm>
            <a:off x="0" y="2138502"/>
            <a:ext cx="9143999" cy="4549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Short User Password Policy (3 Key Rules):</a:t>
            </a:r>
            <a:endParaRPr lang="en-US" sz="2800" dirty="0">
              <a:latin typeface="+mj-lt"/>
            </a:endParaRPr>
          </a:p>
          <a:p>
            <a:pPr marL="760413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+mj-lt"/>
              </a:rPr>
              <a:t>Passwords must be at least </a:t>
            </a:r>
            <a:r>
              <a:rPr lang="en-US" sz="2800" b="1" dirty="0">
                <a:latin typeface="+mj-lt"/>
              </a:rPr>
              <a:t>12 characters</a:t>
            </a:r>
            <a:r>
              <a:rPr lang="en-US" sz="2800" dirty="0">
                <a:latin typeface="+mj-lt"/>
              </a:rPr>
              <a:t> long and include </a:t>
            </a:r>
            <a:r>
              <a:rPr lang="en-US" sz="2800" b="1" dirty="0">
                <a:latin typeface="+mj-lt"/>
              </a:rPr>
              <a:t>uppercase, lowercase, numbers, and symbols</a:t>
            </a:r>
            <a:r>
              <a:rPr lang="en-US" sz="2800" dirty="0">
                <a:latin typeface="+mj-lt"/>
              </a:rPr>
              <a:t>.</a:t>
            </a:r>
          </a:p>
          <a:p>
            <a:pPr marL="760413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b="1" dirty="0">
                <a:latin typeface="+mj-lt"/>
              </a:rPr>
              <a:t>Do not reuse passwords</a:t>
            </a:r>
            <a:r>
              <a:rPr lang="en-US" sz="2800" dirty="0">
                <a:latin typeface="+mj-lt"/>
              </a:rPr>
              <a:t> across multiple accounts or systems.</a:t>
            </a:r>
          </a:p>
          <a:p>
            <a:pPr marL="760413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+mj-lt"/>
              </a:rPr>
              <a:t>Enable </a:t>
            </a:r>
            <a:r>
              <a:rPr lang="en-US" sz="2800" b="1" dirty="0">
                <a:latin typeface="+mj-lt"/>
              </a:rPr>
              <a:t>multi-factor authentication (MFA)</a:t>
            </a:r>
            <a:r>
              <a:rPr lang="en-US" sz="2800" dirty="0">
                <a:latin typeface="+mj-lt"/>
              </a:rPr>
              <a:t> wherever available.</a:t>
            </a:r>
          </a:p>
        </p:txBody>
      </p:sp>
    </p:spTree>
    <p:extLst>
      <p:ext uri="{BB962C8B-B14F-4D97-AF65-F5344CB8AC3E}">
        <p14:creationId xmlns:p14="http://schemas.microsoft.com/office/powerpoint/2010/main" val="3701276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B4BAFB-31D1-B9A9-32F6-E7B6CDEDCD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33468ADC-CD4E-0BAD-5533-9E509E74197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9896" y="-22761"/>
            <a:ext cx="733488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dirty="0"/>
              <a:t>User</a:t>
            </a:r>
            <a:r>
              <a:rPr spc="-10" dirty="0"/>
              <a:t> Domain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4D01E7-B066-24B0-1FA9-C05E4B3EB944}"/>
              </a:ext>
            </a:extLst>
          </p:cNvPr>
          <p:cNvSpPr txBox="1"/>
          <p:nvPr/>
        </p:nvSpPr>
        <p:spPr>
          <a:xfrm>
            <a:off x="152400" y="838200"/>
            <a:ext cx="8839200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Debate:</a:t>
            </a:r>
            <a:r>
              <a:rPr lang="en-US" sz="2800" dirty="0">
                <a:latin typeface="+mj-lt"/>
              </a:rPr>
              <a:t> Should employees be </a:t>
            </a:r>
            <a:r>
              <a:rPr lang="en-US" sz="2800" dirty="0" err="1">
                <a:latin typeface="+mj-lt"/>
              </a:rPr>
              <a:t>penalised</a:t>
            </a:r>
            <a:r>
              <a:rPr lang="en-US" sz="2800" dirty="0">
                <a:latin typeface="+mj-lt"/>
              </a:rPr>
              <a:t> for falling for phishing?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C9698121-FC75-BABA-0961-C7EDBC6C35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2446744"/>
            <a:ext cx="8686800" cy="1964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Yes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 Penalties encourage vigilance and responsibility.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No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 Mistakes should be learning opportunities; focus on training, not punishment.</a:t>
            </a:r>
          </a:p>
        </p:txBody>
      </p:sp>
    </p:spTree>
    <p:extLst>
      <p:ext uri="{BB962C8B-B14F-4D97-AF65-F5344CB8AC3E}">
        <p14:creationId xmlns:p14="http://schemas.microsoft.com/office/powerpoint/2010/main" val="3146162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937DE3-C932-AFAD-B24E-19DC453A38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7C22BC3C-691F-A234-D9BC-6CFA560F66C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9896" y="-22761"/>
            <a:ext cx="733488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dirty="0"/>
              <a:t>User</a:t>
            </a:r>
            <a:r>
              <a:rPr spc="-10" dirty="0"/>
              <a:t> Domain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9D8B93-9601-70E5-8AAC-4E776A89CBD0}"/>
              </a:ext>
            </a:extLst>
          </p:cNvPr>
          <p:cNvSpPr txBox="1"/>
          <p:nvPr/>
        </p:nvSpPr>
        <p:spPr>
          <a:xfrm>
            <a:off x="152400" y="838200"/>
            <a:ext cx="8839200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Research Q:</a:t>
            </a:r>
            <a:r>
              <a:rPr lang="en-US" sz="2800" dirty="0">
                <a:latin typeface="+mj-lt"/>
              </a:rPr>
              <a:t> How do Australian businesses train staff in cybersecurity?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BB81E32-7A76-62C4-1456-E4EDCC58D995}"/>
              </a:ext>
            </a:extLst>
          </p:cNvPr>
          <p:cNvSpPr txBox="1"/>
          <p:nvPr/>
        </p:nvSpPr>
        <p:spPr>
          <a:xfrm>
            <a:off x="152400" y="2390484"/>
            <a:ext cx="8839200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latin typeface="+mj-lt"/>
              </a:rPr>
              <a:t>Australian businesses often use </a:t>
            </a:r>
            <a:r>
              <a:rPr lang="en-US" sz="2800" b="1" dirty="0">
                <a:latin typeface="+mj-lt"/>
              </a:rPr>
              <a:t>regular phishing simulations</a:t>
            </a:r>
            <a:r>
              <a:rPr lang="en-US" sz="2800" dirty="0">
                <a:latin typeface="+mj-lt"/>
              </a:rPr>
              <a:t>, </a:t>
            </a:r>
            <a:r>
              <a:rPr lang="en-US" sz="2800" b="1" dirty="0">
                <a:latin typeface="+mj-lt"/>
              </a:rPr>
              <a:t>online awareness modules</a:t>
            </a:r>
            <a:r>
              <a:rPr lang="en-US" sz="2800" dirty="0">
                <a:latin typeface="+mj-lt"/>
              </a:rPr>
              <a:t>, and </a:t>
            </a:r>
            <a:r>
              <a:rPr lang="en-US" sz="2800" b="1" dirty="0">
                <a:latin typeface="+mj-lt"/>
              </a:rPr>
              <a:t>ACSC guidelines</a:t>
            </a:r>
            <a:r>
              <a:rPr lang="en-US" sz="2800" dirty="0">
                <a:latin typeface="+mj-lt"/>
              </a:rPr>
              <a:t> to train employees, with some offering </a:t>
            </a:r>
            <a:r>
              <a:rPr lang="en-US" sz="2800" b="1" dirty="0">
                <a:latin typeface="+mj-lt"/>
              </a:rPr>
              <a:t>incentives</a:t>
            </a:r>
            <a:r>
              <a:rPr lang="en-US" sz="2800" dirty="0">
                <a:latin typeface="+mj-lt"/>
              </a:rPr>
              <a:t> for good cyber hygiene.</a:t>
            </a:r>
            <a:endParaRPr lang="en-AU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399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0" y="0"/>
            <a:ext cx="733488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dirty="0"/>
              <a:t>Device</a:t>
            </a:r>
            <a:r>
              <a:rPr spc="-120" dirty="0"/>
              <a:t> </a:t>
            </a:r>
            <a:r>
              <a:rPr spc="-10" dirty="0"/>
              <a:t>Domain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xfrm>
            <a:off x="152400" y="1306666"/>
            <a:ext cx="8686800" cy="2593531"/>
          </a:xfrm>
          <a:prstGeom prst="rect">
            <a:avLst/>
          </a:prstGeom>
        </p:spPr>
        <p:txBody>
          <a:bodyPr vert="horz" wrap="square" lIns="0" tIns="74295" rIns="0" bIns="0" rtlCol="0"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Devices (PCs, USBs) are like your toolbox. If left open or outdated, viruses can sneak in.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Threats include malware, unpatched software, and unattended computers.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F9CC57B-47DF-2A28-19CB-F1E853EEB3D7}"/>
              </a:ext>
            </a:extLst>
          </p:cNvPr>
          <p:cNvSpPr txBox="1"/>
          <p:nvPr/>
        </p:nvSpPr>
        <p:spPr>
          <a:xfrm>
            <a:off x="152400" y="4191000"/>
            <a:ext cx="8763000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Example (Australia):</a:t>
            </a:r>
            <a:endParaRPr lang="en-US" sz="2800" dirty="0">
              <a:latin typeface="+mj-lt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USB malware attack in NSW school systems due to lack of USB port controls.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28D6BB-4524-F19C-58A5-0CD253BFB3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ED47BB22-C4B1-17F6-9A14-1910D5B6900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0"/>
            <a:ext cx="733488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dirty="0"/>
              <a:t>Device</a:t>
            </a:r>
            <a:r>
              <a:rPr spc="-120" dirty="0"/>
              <a:t> </a:t>
            </a:r>
            <a:r>
              <a:rPr spc="-10" dirty="0"/>
              <a:t>Domain</a:t>
            </a: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255CB0E1-117F-D58F-5AD4-11E9733F426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0" y="838200"/>
            <a:ext cx="9144000" cy="1300869"/>
          </a:xfrm>
          <a:prstGeom prst="rect">
            <a:avLst/>
          </a:prstGeom>
        </p:spPr>
        <p:txBody>
          <a:bodyPr vert="horz" wrap="square" lIns="0" tIns="74295" rIns="0" bIns="0" rtlCol="0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Activities:</a:t>
            </a:r>
            <a:endParaRPr lang="en-US" sz="2800" dirty="0">
              <a:latin typeface="+mj-lt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Discussion:</a:t>
            </a:r>
            <a:r>
              <a:rPr lang="en-US" sz="2800" dirty="0">
                <a:latin typeface="+mj-lt"/>
              </a:rPr>
              <a:t> </a:t>
            </a:r>
            <a:r>
              <a:rPr lang="en-US" sz="2800" b="0" dirty="0">
                <a:latin typeface="+mj-lt"/>
              </a:rPr>
              <a:t>Why do many still allow USB access?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9E531BA-E00F-E5E1-9689-0EC11DD8FDED}"/>
              </a:ext>
            </a:extLst>
          </p:cNvPr>
          <p:cNvSpPr txBox="1"/>
          <p:nvPr/>
        </p:nvSpPr>
        <p:spPr>
          <a:xfrm>
            <a:off x="228600" y="2667483"/>
            <a:ext cx="8473044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latin typeface="+mj-lt"/>
              </a:rPr>
              <a:t>USBs are still allowed for convenience, legacy systems, and quick file transfers, despite security risks.</a:t>
            </a:r>
            <a:endParaRPr lang="en-AU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785750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F4DF6B-30C0-7477-14B6-3BA5660383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1F563519-07EF-F637-DD6D-FDCD5AA8C21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0"/>
            <a:ext cx="733488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dirty="0"/>
              <a:t>Device</a:t>
            </a:r>
            <a:r>
              <a:rPr spc="-120" dirty="0"/>
              <a:t> </a:t>
            </a:r>
            <a:r>
              <a:rPr spc="-10" dirty="0"/>
              <a:t>Domain</a:t>
            </a: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66D77615-425D-8558-7B7F-F9D92D21F1D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0" y="457200"/>
            <a:ext cx="9144000" cy="1300869"/>
          </a:xfrm>
          <a:prstGeom prst="rect">
            <a:avLst/>
          </a:prstGeom>
        </p:spPr>
        <p:txBody>
          <a:bodyPr vert="horz" wrap="square" lIns="0" tIns="74295" rIns="0" bIns="0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Hands-on:</a:t>
            </a:r>
            <a:r>
              <a:rPr lang="en-US" sz="2800" dirty="0">
                <a:latin typeface="+mj-lt"/>
              </a:rPr>
              <a:t> </a:t>
            </a:r>
            <a:r>
              <a:rPr lang="en-US" sz="2800" b="0" dirty="0">
                <a:latin typeface="+mj-lt"/>
              </a:rPr>
              <a:t>Patch management simulation using virtual machine.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775566-E377-16EF-B136-486F906794EB}"/>
              </a:ext>
            </a:extLst>
          </p:cNvPr>
          <p:cNvSpPr txBox="1"/>
          <p:nvPr/>
        </p:nvSpPr>
        <p:spPr>
          <a:xfrm>
            <a:off x="0" y="1676400"/>
            <a:ext cx="8930244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latin typeface="+mj-lt"/>
              </a:rPr>
              <a:t>Use a VM to simulate patching outdated software (e.g., Windows updates or Adobe), observing vulnerabilities pre- and post-patch.</a:t>
            </a:r>
            <a:endParaRPr lang="en-AU" sz="2800" dirty="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B5FD8A-CA75-F198-AFCD-E9691462A642}"/>
              </a:ext>
            </a:extLst>
          </p:cNvPr>
          <p:cNvSpPr txBox="1"/>
          <p:nvPr/>
        </p:nvSpPr>
        <p:spPr>
          <a:xfrm>
            <a:off x="0" y="3666642"/>
            <a:ext cx="9144000" cy="30310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600" b="1" dirty="0">
                <a:latin typeface="+mj-lt"/>
              </a:rPr>
              <a:t>VirtualBox (Free)</a:t>
            </a:r>
            <a:r>
              <a:rPr lang="en-US" sz="2600" dirty="0">
                <a:latin typeface="+mj-lt"/>
              </a:rPr>
              <a:t> – Cross-platform and easy to use.</a:t>
            </a:r>
          </a:p>
          <a:p>
            <a:pPr marL="457200" lvl="1">
              <a:lnSpc>
                <a:spcPct val="150000"/>
              </a:lnSpc>
            </a:pPr>
            <a:r>
              <a:rPr lang="en-US" sz="2600" dirty="0">
                <a:latin typeface="+mj-lt"/>
                <a:hlinkClick r:id="rId2"/>
              </a:rPr>
              <a:t>https://www.virtualbox.org</a:t>
            </a:r>
            <a:endParaRPr lang="en-US" sz="2600" dirty="0">
              <a:latin typeface="+mj-lt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600" b="1" dirty="0">
                <a:latin typeface="+mj-lt"/>
              </a:rPr>
              <a:t>VMware Workstation Player (Free for personal use)</a:t>
            </a:r>
            <a:r>
              <a:rPr lang="en-US" sz="2600" dirty="0">
                <a:latin typeface="+mj-lt"/>
              </a:rPr>
              <a:t> – Windows/Linux-friendly and reliable.</a:t>
            </a:r>
          </a:p>
          <a:p>
            <a:pPr marL="457200" lvl="1">
              <a:lnSpc>
                <a:spcPct val="150000"/>
              </a:lnSpc>
            </a:pPr>
            <a:r>
              <a:rPr lang="en-US" sz="2600" dirty="0">
                <a:latin typeface="+mj-lt"/>
                <a:hlinkClick r:id="rId3"/>
              </a:rPr>
              <a:t>https://www.vmware.com/products/workstation-player.html</a:t>
            </a:r>
            <a:r>
              <a:rPr lang="en-US" sz="2600" dirty="0">
                <a:latin typeface="+mj-l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78607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FB7149-770E-12EA-FEBA-0C15CAEAD2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10A0B9D7-36FC-6713-03EB-4DC81C1D12A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0"/>
            <a:ext cx="733488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dirty="0"/>
              <a:t>Device</a:t>
            </a:r>
            <a:r>
              <a:rPr spc="-120" dirty="0"/>
              <a:t> </a:t>
            </a:r>
            <a:r>
              <a:rPr spc="-10" dirty="0"/>
              <a:t>Domain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F322C7-0B81-E6D5-5170-ECFC99E95779}"/>
              </a:ext>
            </a:extLst>
          </p:cNvPr>
          <p:cNvSpPr txBox="1"/>
          <p:nvPr/>
        </p:nvSpPr>
        <p:spPr>
          <a:xfrm>
            <a:off x="0" y="571071"/>
            <a:ext cx="8930244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+mj-lt"/>
              </a:rPr>
              <a:t>OS Images for Simulation:</a:t>
            </a:r>
          </a:p>
          <a:p>
            <a:pPr>
              <a:lnSpc>
                <a:spcPct val="150000"/>
              </a:lnSpc>
            </a:pPr>
            <a:r>
              <a:rPr lang="en-US" sz="2800" b="1" dirty="0">
                <a:latin typeface="+mj-lt"/>
              </a:rPr>
              <a:t>Windows 10/11 Evaluation ISO</a:t>
            </a:r>
            <a:r>
              <a:rPr lang="en-US" sz="2800" dirty="0">
                <a:latin typeface="+mj-lt"/>
              </a:rPr>
              <a:t> (90-day free from Microsoft)</a:t>
            </a:r>
          </a:p>
          <a:p>
            <a:pPr lvl="1">
              <a:lnSpc>
                <a:spcPct val="150000"/>
              </a:lnSpc>
            </a:pPr>
            <a:r>
              <a:rPr lang="en-US" sz="2800" dirty="0">
                <a:latin typeface="+mj-lt"/>
                <a:hlinkClick r:id="rId2"/>
              </a:rPr>
              <a:t>https://developer.microsoft.com/en-us/windows/downloads/virtual-machines</a:t>
            </a:r>
            <a:endParaRPr lang="en-US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958971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4BE9BE-CEA9-D3B6-785E-2F14A855E4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95DB8F4E-AEDC-D494-B424-B5ECC464AAD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0"/>
            <a:ext cx="733488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dirty="0"/>
              <a:t>Device</a:t>
            </a:r>
            <a:r>
              <a:rPr spc="-120" dirty="0"/>
              <a:t> </a:t>
            </a:r>
            <a:r>
              <a:rPr spc="-10" dirty="0"/>
              <a:t>Domain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555EFE-3A7B-ACD1-5882-D28E1A9404E2}"/>
              </a:ext>
            </a:extLst>
          </p:cNvPr>
          <p:cNvSpPr txBox="1"/>
          <p:nvPr/>
        </p:nvSpPr>
        <p:spPr>
          <a:xfrm>
            <a:off x="0" y="571071"/>
            <a:ext cx="8930244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Patch Testing Tools: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b="1" dirty="0" err="1">
                <a:latin typeface="+mj-lt"/>
              </a:rPr>
              <a:t>VulnDetect</a:t>
            </a:r>
            <a:r>
              <a:rPr lang="en-US" sz="2800" b="1" dirty="0">
                <a:latin typeface="+mj-lt"/>
              </a:rPr>
              <a:t> (Free for personal use)</a:t>
            </a:r>
            <a:r>
              <a:rPr lang="en-US" sz="2800" dirty="0">
                <a:latin typeface="+mj-lt"/>
              </a:rPr>
              <a:t> – Detects outdated software and missing patches.</a:t>
            </a:r>
          </a:p>
          <a:p>
            <a:pPr marL="457200" lvl="1">
              <a:lnSpc>
                <a:spcPct val="150000"/>
              </a:lnSpc>
            </a:pPr>
            <a:r>
              <a:rPr lang="en-US" sz="2800" dirty="0">
                <a:latin typeface="+mj-lt"/>
                <a:hlinkClick r:id="rId2"/>
              </a:rPr>
              <a:t>https://vulndetect.com</a:t>
            </a:r>
            <a:endParaRPr lang="en-US" sz="2800" dirty="0">
              <a:latin typeface="+mj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87CB4D-06DE-E2BC-2B43-820150FF77E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8519" b="10000"/>
          <a:stretch/>
        </p:blipFill>
        <p:spPr>
          <a:xfrm>
            <a:off x="457200" y="3116778"/>
            <a:ext cx="822960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2124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3335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FF0000"/>
                </a:solidFill>
                <a:latin typeface="Arial"/>
                <a:cs typeface="Arial"/>
              </a:rPr>
              <a:t>Becoming</a:t>
            </a:r>
            <a:r>
              <a:rPr spc="-10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>
                <a:solidFill>
                  <a:srgbClr val="FF0000"/>
                </a:solidFill>
                <a:latin typeface="Arial"/>
                <a:cs typeface="Arial"/>
              </a:rPr>
              <a:t>a CS </a:t>
            </a:r>
            <a:r>
              <a:rPr spc="-10" dirty="0">
                <a:solidFill>
                  <a:srgbClr val="FF0000"/>
                </a:solidFill>
                <a:latin typeface="Arial"/>
                <a:cs typeface="Arial"/>
              </a:rPr>
              <a:t>Specialist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695446" y="1579245"/>
            <a:ext cx="138049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dirty="0">
                <a:solidFill>
                  <a:srgbClr val="FF0000"/>
                </a:solidFill>
                <a:latin typeface="Arial"/>
                <a:cs typeface="Arial"/>
              </a:rPr>
              <a:t>Lecture</a:t>
            </a:r>
            <a:r>
              <a:rPr sz="2400" b="1" spc="-125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2400" b="1" spc="-50" dirty="0">
                <a:solidFill>
                  <a:srgbClr val="FF0000"/>
                </a:solidFill>
                <a:latin typeface="Arial"/>
                <a:cs typeface="Arial"/>
              </a:rPr>
              <a:t>9</a:t>
            </a:r>
            <a:endParaRPr sz="2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64A9A2-0015-468C-F332-CA5AD16D4D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B8D61211-D85A-64A0-A65F-5DFCE5E40E3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0"/>
            <a:ext cx="733488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dirty="0"/>
              <a:t>Device</a:t>
            </a:r>
            <a:r>
              <a:rPr spc="-120" dirty="0"/>
              <a:t> </a:t>
            </a:r>
            <a:r>
              <a:rPr spc="-10" dirty="0"/>
              <a:t>Domain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F87DE4-EB7B-F047-D9C8-024EB94CB61F}"/>
              </a:ext>
            </a:extLst>
          </p:cNvPr>
          <p:cNvSpPr txBox="1"/>
          <p:nvPr/>
        </p:nvSpPr>
        <p:spPr>
          <a:xfrm>
            <a:off x="0" y="571071"/>
            <a:ext cx="8930244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Patch Testing Tools: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 startAt="2"/>
            </a:pPr>
            <a:r>
              <a:rPr lang="en-US" sz="2800" b="1" dirty="0" err="1">
                <a:latin typeface="+mj-lt"/>
              </a:rPr>
              <a:t>Secunia</a:t>
            </a:r>
            <a:r>
              <a:rPr lang="en-US" sz="2800" b="1" dirty="0">
                <a:latin typeface="+mj-lt"/>
              </a:rPr>
              <a:t> PSI</a:t>
            </a:r>
            <a:r>
              <a:rPr lang="en-US" sz="2800" dirty="0">
                <a:latin typeface="+mj-lt"/>
              </a:rPr>
              <a:t> (Archived, legacy use only) – For older systems.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 startAt="2"/>
            </a:pPr>
            <a:r>
              <a:rPr lang="en-US" sz="2800" b="1" dirty="0">
                <a:latin typeface="+mj-lt"/>
              </a:rPr>
              <a:t>Windows Update and Adobe Updater</a:t>
            </a:r>
            <a:r>
              <a:rPr lang="en-US" sz="2800" dirty="0">
                <a:latin typeface="+mj-lt"/>
              </a:rPr>
              <a:t> – Built-in patching tools for common software.</a:t>
            </a:r>
          </a:p>
        </p:txBody>
      </p:sp>
    </p:spTree>
    <p:extLst>
      <p:ext uri="{BB962C8B-B14F-4D97-AF65-F5344CB8AC3E}">
        <p14:creationId xmlns:p14="http://schemas.microsoft.com/office/powerpoint/2010/main" val="1004450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409EE9-3D89-AE82-A6D5-698BE9AB7B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F2E85942-548C-8F62-7894-C2B1A56D789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0"/>
            <a:ext cx="733488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dirty="0"/>
              <a:t>Device</a:t>
            </a:r>
            <a:r>
              <a:rPr spc="-120" dirty="0"/>
              <a:t> </a:t>
            </a:r>
            <a:r>
              <a:rPr spc="-10" dirty="0"/>
              <a:t>Domain</a:t>
            </a: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EB0454A6-331B-D99F-D2A8-28F0147F3C0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0" y="838200"/>
            <a:ext cx="9144000" cy="1300869"/>
          </a:xfrm>
          <a:prstGeom prst="rect">
            <a:avLst/>
          </a:prstGeom>
        </p:spPr>
        <p:txBody>
          <a:bodyPr vert="horz" wrap="square" lIns="0" tIns="74295" rIns="0" bIns="0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Problem-solving:</a:t>
            </a:r>
            <a:r>
              <a:rPr lang="en-US" sz="2800" dirty="0">
                <a:latin typeface="+mj-lt"/>
              </a:rPr>
              <a:t> </a:t>
            </a:r>
            <a:r>
              <a:rPr lang="en-US" sz="2800" b="0" dirty="0">
                <a:latin typeface="+mj-lt"/>
              </a:rPr>
              <a:t>Propose 3 device policies for a Sydney law firm.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949A8A4-0394-D8FE-0F61-8FA839CAABBF}"/>
              </a:ext>
            </a:extLst>
          </p:cNvPr>
          <p:cNvSpPr txBox="1"/>
          <p:nvPr/>
        </p:nvSpPr>
        <p:spPr>
          <a:xfrm>
            <a:off x="0" y="2403229"/>
            <a:ext cx="9203376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latin typeface="+mj-lt"/>
              </a:rPr>
              <a:t>(1) Require device encryption, (2) Block </a:t>
            </a:r>
            <a:r>
              <a:rPr lang="en-US" sz="2800" dirty="0" err="1">
                <a:latin typeface="+mj-lt"/>
              </a:rPr>
              <a:t>unauthorised</a:t>
            </a:r>
            <a:r>
              <a:rPr lang="en-US" sz="2800" dirty="0">
                <a:latin typeface="+mj-lt"/>
              </a:rPr>
              <a:t> USB access, (3) Enforce remote wipe for lost/stolen devices.</a:t>
            </a:r>
            <a:endParaRPr lang="en-AU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096894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635438-EE6B-D7AB-2F13-3C96709E08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B6EFDF98-62F7-E883-36A9-E1D5F796FE9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0"/>
            <a:ext cx="733488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dirty="0"/>
              <a:t>Device</a:t>
            </a:r>
            <a:r>
              <a:rPr spc="-120" dirty="0"/>
              <a:t> </a:t>
            </a:r>
            <a:r>
              <a:rPr spc="-10" dirty="0"/>
              <a:t>Domain</a:t>
            </a: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19E91621-6159-2093-C816-B4152FDC2FE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0" y="838200"/>
            <a:ext cx="9144000" cy="654538"/>
          </a:xfrm>
          <a:prstGeom prst="rect">
            <a:avLst/>
          </a:prstGeom>
        </p:spPr>
        <p:txBody>
          <a:bodyPr vert="horz" wrap="square" lIns="0" tIns="74295" rIns="0" bIns="0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Debate:</a:t>
            </a:r>
            <a:r>
              <a:rPr lang="en-US" sz="2800" dirty="0">
                <a:latin typeface="+mj-lt"/>
              </a:rPr>
              <a:t> </a:t>
            </a:r>
            <a:r>
              <a:rPr lang="en-US" sz="2800" b="0" dirty="0">
                <a:latin typeface="+mj-lt"/>
              </a:rPr>
              <a:t>Is disabling USBs too harsh in modern workplaces?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4B5A37-5E4B-97E3-7F5F-8D2DBF06DBBD}"/>
              </a:ext>
            </a:extLst>
          </p:cNvPr>
          <p:cNvSpPr txBox="1"/>
          <p:nvPr/>
        </p:nvSpPr>
        <p:spPr>
          <a:xfrm>
            <a:off x="0" y="2077172"/>
            <a:ext cx="9144000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i="1" dirty="0">
                <a:latin typeface="+mj-lt"/>
              </a:rPr>
              <a:t>Yes</a:t>
            </a:r>
            <a:r>
              <a:rPr lang="en-US" sz="2800" dirty="0">
                <a:latin typeface="+mj-lt"/>
              </a:rPr>
              <a:t>: USB bans prevent malware and data leaks. </a:t>
            </a:r>
            <a:r>
              <a:rPr lang="en-US" sz="2800" i="1" dirty="0">
                <a:latin typeface="+mj-lt"/>
              </a:rPr>
              <a:t>No</a:t>
            </a:r>
            <a:r>
              <a:rPr lang="en-US" sz="2800" dirty="0">
                <a:latin typeface="+mj-lt"/>
              </a:rPr>
              <a:t>: It disrupts productivity—controlled access is a better compromise.</a:t>
            </a:r>
            <a:endParaRPr lang="en-AU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9880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3B8376-D999-FD73-171F-9EF856EFC9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94F12D7C-BBD7-9D46-5349-260D482BF9D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0"/>
            <a:ext cx="733488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LAN</a:t>
            </a:r>
            <a:r>
              <a:rPr spc="-120" dirty="0"/>
              <a:t> </a:t>
            </a:r>
            <a:r>
              <a:rPr spc="-10" dirty="0"/>
              <a:t>Domain</a:t>
            </a: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711EF928-850B-FAD5-9A38-75215094F2B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0" y="838200"/>
            <a:ext cx="9144000" cy="2593531"/>
          </a:xfrm>
          <a:prstGeom prst="rect">
            <a:avLst/>
          </a:prstGeom>
        </p:spPr>
        <p:txBody>
          <a:bodyPr vert="horz" wrap="square" lIns="0" tIns="74295" rIns="0" bIns="0" rtlCol="0">
            <a:spAutoFit/>
          </a:bodyPr>
          <a:lstStyle/>
          <a:p>
            <a:pPr marL="457200" lvl="0" indent="-457200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b="0" dirty="0">
                <a:solidFill>
                  <a:schemeClr val="tx1"/>
                </a:solidFill>
                <a:latin typeface="+mj-lt"/>
              </a:rPr>
              <a:t>The LAN is like the hallway inside your office building—it connects rooms (devices).</a:t>
            </a:r>
          </a:p>
          <a:p>
            <a:pPr marL="457200" lvl="0" indent="-457200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b="0" dirty="0">
                <a:solidFill>
                  <a:schemeClr val="tx1"/>
                </a:solidFill>
                <a:latin typeface="+mj-lt"/>
              </a:rPr>
              <a:t>If someone sneaks in here, they can move anywhere quickly.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3A40659-F2F5-47B3-6400-DC945FC23910}"/>
              </a:ext>
            </a:extLst>
          </p:cNvPr>
          <p:cNvSpPr txBox="1"/>
          <p:nvPr/>
        </p:nvSpPr>
        <p:spPr>
          <a:xfrm>
            <a:off x="18804" y="3672140"/>
            <a:ext cx="9143999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Example (Australia):</a:t>
            </a:r>
            <a:endParaRPr lang="en-US" sz="2800" dirty="0">
              <a:latin typeface="+mj-lt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A Queensland university faced LAN attacks due to misconfigured routers.</a:t>
            </a:r>
          </a:p>
        </p:txBody>
      </p:sp>
    </p:spTree>
    <p:extLst>
      <p:ext uri="{BB962C8B-B14F-4D97-AF65-F5344CB8AC3E}">
        <p14:creationId xmlns:p14="http://schemas.microsoft.com/office/powerpoint/2010/main" val="8142669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B64459-0ED1-9994-2197-A30BDD99AA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C26DD3AB-E638-22C8-287D-CEF551EC6F6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0"/>
            <a:ext cx="733488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LAN</a:t>
            </a:r>
            <a:r>
              <a:rPr spc="-120" dirty="0"/>
              <a:t> </a:t>
            </a:r>
            <a:r>
              <a:rPr spc="-10" dirty="0"/>
              <a:t>Domain</a:t>
            </a: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D265180F-CFFF-5F98-0EB1-23637053D6F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0" y="838200"/>
            <a:ext cx="9144000" cy="1300869"/>
          </a:xfrm>
          <a:prstGeom prst="rect">
            <a:avLst/>
          </a:prstGeom>
        </p:spPr>
        <p:txBody>
          <a:bodyPr vert="horz" wrap="square" lIns="0" tIns="74295" rIns="0" bIns="0" rtlCol="0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0" dirty="0">
                <a:latin typeface="+mj-lt"/>
              </a:rPr>
              <a:t>Activities: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0" dirty="0">
                <a:latin typeface="+mj-lt"/>
              </a:rPr>
              <a:t>Discussion: How do misconfigurations lead to breaches?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C6ACCA-2826-A493-A949-AAA106A5F3FE}"/>
              </a:ext>
            </a:extLst>
          </p:cNvPr>
          <p:cNvSpPr txBox="1"/>
          <p:nvPr/>
        </p:nvSpPr>
        <p:spPr>
          <a:xfrm>
            <a:off x="0" y="2528984"/>
            <a:ext cx="8930244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latin typeface="+mj-lt"/>
              </a:rPr>
              <a:t>Misconfigurations (e.g., open ports, weak firewall rules) create exploitable entry points, often overlooked until a breach occurs.</a:t>
            </a:r>
            <a:endParaRPr lang="en-AU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81718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5A0BBF-F69B-E5EE-427E-FBD4AF9290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332D750E-006D-3DF4-0600-982A87AF201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0"/>
            <a:ext cx="733488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LAN</a:t>
            </a:r>
            <a:r>
              <a:rPr spc="-120" dirty="0"/>
              <a:t> </a:t>
            </a:r>
            <a:r>
              <a:rPr spc="-10" dirty="0"/>
              <a:t>Domain</a:t>
            </a: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74AD9B97-453D-7773-0DF6-91277B8D72C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0" y="838200"/>
            <a:ext cx="9144000" cy="3239861"/>
          </a:xfrm>
          <a:prstGeom prst="rect">
            <a:avLst/>
          </a:prstGeom>
        </p:spPr>
        <p:txBody>
          <a:bodyPr vert="horz" wrap="square" lIns="0" tIns="74295" rIns="0" bIns="0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0" dirty="0">
                <a:latin typeface="+mj-lt"/>
              </a:rPr>
              <a:t>Hands-on: Simulate LAN security </a:t>
            </a:r>
            <a:r>
              <a:rPr lang="en-US" sz="2800" b="0" dirty="0" err="1">
                <a:latin typeface="+mj-lt"/>
              </a:rPr>
              <a:t>misconfig</a:t>
            </a:r>
            <a:r>
              <a:rPr lang="en-US" sz="2800" b="0" dirty="0">
                <a:latin typeface="+mj-lt"/>
              </a:rPr>
              <a:t> and fix (Packet Tracer).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0" dirty="0">
                <a:latin typeface="+mj-lt"/>
              </a:rPr>
              <a:t>Use Cisco Packet Tracer to simulate a LAN with weak settings (e.g., no VLANs, default passwords), then apply fixes like VLAN segmentation and strong admin credentials.</a:t>
            </a:r>
          </a:p>
        </p:txBody>
      </p:sp>
    </p:spTree>
    <p:extLst>
      <p:ext uri="{BB962C8B-B14F-4D97-AF65-F5344CB8AC3E}">
        <p14:creationId xmlns:p14="http://schemas.microsoft.com/office/powerpoint/2010/main" val="4058138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8A74F5-0BA8-D40E-5D9D-B4662F60A9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B1874C53-F27A-0B42-5E28-C4151ECCE73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0"/>
            <a:ext cx="733488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LAN</a:t>
            </a:r>
            <a:r>
              <a:rPr spc="-120" dirty="0"/>
              <a:t> </a:t>
            </a:r>
            <a:r>
              <a:rPr spc="-10" dirty="0"/>
              <a:t>Domain</a:t>
            </a: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EAE293CA-5E83-DCDB-13AC-C503B521427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0" y="838200"/>
            <a:ext cx="9144000" cy="1300869"/>
          </a:xfrm>
          <a:prstGeom prst="rect">
            <a:avLst/>
          </a:prstGeom>
        </p:spPr>
        <p:txBody>
          <a:bodyPr vert="horz" wrap="square" lIns="0" tIns="74295" rIns="0" bIns="0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Problem-solving: </a:t>
            </a:r>
            <a:r>
              <a:rPr lang="en-US" sz="2800" b="0" dirty="0">
                <a:latin typeface="+mj-lt"/>
              </a:rPr>
              <a:t>Design secure LAN policy for an aged care center.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123D441-792E-FD88-337E-97704E0B5353}"/>
              </a:ext>
            </a:extLst>
          </p:cNvPr>
          <p:cNvSpPr txBox="1"/>
          <p:nvPr/>
        </p:nvSpPr>
        <p:spPr>
          <a:xfrm>
            <a:off x="11874" y="2528984"/>
            <a:ext cx="9132126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latin typeface="+mj-lt"/>
              </a:rPr>
              <a:t>A secure LAN policy for an aged care center should include (1) role-based access, (2) network segmentation (staff vs. guests), and (3) daily backups with encrypted storage.</a:t>
            </a:r>
            <a:endParaRPr lang="en-AU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88231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B56AB2-10A8-A062-C5B7-24F52FC0F8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48FD0D55-81D2-63C0-9F37-6B794BA09DB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0"/>
            <a:ext cx="733488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LAN</a:t>
            </a:r>
            <a:r>
              <a:rPr spc="-120" dirty="0"/>
              <a:t> </a:t>
            </a:r>
            <a:r>
              <a:rPr spc="-10" dirty="0"/>
              <a:t>Domain</a:t>
            </a: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728F3493-8362-4228-DB7A-C47350DE9B2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0" y="838200"/>
            <a:ext cx="9144000" cy="654538"/>
          </a:xfrm>
          <a:prstGeom prst="rect">
            <a:avLst/>
          </a:prstGeom>
        </p:spPr>
        <p:txBody>
          <a:bodyPr vert="horz" wrap="square" lIns="0" tIns="74295" rIns="0" bIns="0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Debate: </a:t>
            </a:r>
            <a:r>
              <a:rPr lang="en-US" sz="2800" b="0" dirty="0">
                <a:latin typeface="+mj-lt"/>
              </a:rPr>
              <a:t>Are open office Wi-Fi networks ethical?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FFE7AD-FF7D-9704-4A86-3D273FC91209}"/>
              </a:ext>
            </a:extLst>
          </p:cNvPr>
          <p:cNvSpPr txBox="1"/>
          <p:nvPr/>
        </p:nvSpPr>
        <p:spPr>
          <a:xfrm>
            <a:off x="0" y="1828800"/>
            <a:ext cx="9144000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i="1" dirty="0">
                <a:latin typeface="+mj-lt"/>
              </a:rPr>
              <a:t>Yes</a:t>
            </a:r>
            <a:r>
              <a:rPr lang="en-US" sz="2800" dirty="0">
                <a:latin typeface="+mj-lt"/>
              </a:rPr>
              <a:t>: It enables community access and transparency. </a:t>
            </a:r>
            <a:r>
              <a:rPr lang="en-US" sz="2800" i="1" dirty="0">
                <a:latin typeface="+mj-lt"/>
              </a:rPr>
              <a:t>No</a:t>
            </a:r>
            <a:r>
              <a:rPr lang="en-US" sz="2800" dirty="0">
                <a:latin typeface="+mj-lt"/>
              </a:rPr>
              <a:t>: Open Wi-Fi compromises privacy and risks data interception.</a:t>
            </a:r>
            <a:endParaRPr lang="en-AU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09913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CA96FA-0CB3-B18C-C01F-BBE335CCCD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2548B688-CCDF-77DD-418D-BD5E61F899F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0"/>
            <a:ext cx="733488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LAN</a:t>
            </a:r>
            <a:r>
              <a:rPr spc="-120" dirty="0"/>
              <a:t> </a:t>
            </a:r>
            <a:r>
              <a:rPr spc="-10" dirty="0"/>
              <a:t>Domain</a:t>
            </a: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6893E2D0-A3E1-DDF4-BED8-9AAF4A83F16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0" y="838200"/>
            <a:ext cx="9144000" cy="1300869"/>
          </a:xfrm>
          <a:prstGeom prst="rect">
            <a:avLst/>
          </a:prstGeom>
        </p:spPr>
        <p:txBody>
          <a:bodyPr vert="horz" wrap="square" lIns="0" tIns="74295" rIns="0" bIns="0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Research Q: </a:t>
            </a:r>
            <a:r>
              <a:rPr lang="en-US" sz="2800" b="0" dirty="0">
                <a:latin typeface="+mj-lt"/>
              </a:rPr>
              <a:t>How common are LAN breaches in Australian SMEs?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9B3F38-3D15-35BB-FCED-6EFBA9E089AC}"/>
              </a:ext>
            </a:extLst>
          </p:cNvPr>
          <p:cNvSpPr txBox="1"/>
          <p:nvPr/>
        </p:nvSpPr>
        <p:spPr>
          <a:xfrm>
            <a:off x="76200" y="2390484"/>
            <a:ext cx="9067800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latin typeface="+mj-lt"/>
              </a:rPr>
              <a:t>LAN breaches in Australian SMEs are frequent due to limited IT budgets and staff, with misconfigurations and weak endpoint controls being top causes (source: ACSC reports).</a:t>
            </a:r>
            <a:endParaRPr lang="en-AU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77278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-12865" y="-14194"/>
            <a:ext cx="733488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Private Cloud (WAN) Domain</a:t>
            </a:r>
            <a:endParaRPr spc="-10" dirty="0"/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794DBED7-57A7-CC58-5E4D-20C6298A32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-46512" y="762000"/>
            <a:ext cx="9144000" cy="1964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Your private cloud is like your company’s “secret vault” on the internet.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If routers/firewalls are weak, attackers get inside.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33D177D-8F95-B10A-3D98-8B137E05BDD6}"/>
              </a:ext>
            </a:extLst>
          </p:cNvPr>
          <p:cNvSpPr txBox="1"/>
          <p:nvPr/>
        </p:nvSpPr>
        <p:spPr>
          <a:xfrm>
            <a:off x="47502" y="2858032"/>
            <a:ext cx="8955972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Example (Australia):</a:t>
            </a:r>
            <a:endParaRPr lang="en-US" sz="2800" dirty="0">
              <a:latin typeface="+mj-lt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A Brisbane company was hacked after router firmware went unpatched.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4901" y="514553"/>
            <a:ext cx="3504565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Previous </a:t>
            </a:r>
            <a:r>
              <a:rPr spc="-10" dirty="0"/>
              <a:t>Lecture…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68146" y="1435430"/>
            <a:ext cx="4829175" cy="351345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dirty="0">
                <a:solidFill>
                  <a:srgbClr val="3B3935"/>
                </a:solidFill>
                <a:latin typeface="Arial"/>
                <a:cs typeface="Arial"/>
              </a:rPr>
              <a:t>Have</a:t>
            </a:r>
            <a:r>
              <a:rPr sz="2800" spc="-80" dirty="0">
                <a:solidFill>
                  <a:srgbClr val="3B3935"/>
                </a:solidFill>
                <a:latin typeface="Arial"/>
                <a:cs typeface="Arial"/>
              </a:rPr>
              <a:t> </a:t>
            </a:r>
            <a:r>
              <a:rPr sz="2800" spc="-10" dirty="0">
                <a:solidFill>
                  <a:srgbClr val="3B3935"/>
                </a:solidFill>
                <a:latin typeface="Arial"/>
                <a:cs typeface="Arial"/>
              </a:rPr>
              <a:t>studied…</a:t>
            </a:r>
            <a:endParaRPr sz="28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725"/>
              </a:spcBef>
            </a:pPr>
            <a:endParaRPr sz="2800">
              <a:latin typeface="Arial"/>
              <a:cs typeface="Arial"/>
            </a:endParaRPr>
          </a:p>
          <a:p>
            <a:pPr marL="819150" indent="-273050">
              <a:lnSpc>
                <a:spcPct val="100000"/>
              </a:lnSpc>
              <a:buChar char="•"/>
              <a:tabLst>
                <a:tab pos="819150" algn="l"/>
              </a:tabLst>
            </a:pPr>
            <a:r>
              <a:rPr sz="2400" dirty="0">
                <a:solidFill>
                  <a:srgbClr val="3B3935"/>
                </a:solidFill>
                <a:latin typeface="Arial"/>
                <a:cs typeface="Arial"/>
              </a:rPr>
              <a:t>Defending</a:t>
            </a:r>
            <a:r>
              <a:rPr sz="2400" spc="-25" dirty="0">
                <a:solidFill>
                  <a:srgbClr val="3B3935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3B3935"/>
                </a:solidFill>
                <a:latin typeface="Arial"/>
                <a:cs typeface="Arial"/>
              </a:rPr>
              <a:t>systems</a:t>
            </a:r>
            <a:r>
              <a:rPr sz="2400" spc="-70" dirty="0">
                <a:solidFill>
                  <a:srgbClr val="3B3935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3B3935"/>
                </a:solidFill>
                <a:latin typeface="Arial"/>
                <a:cs typeface="Arial"/>
              </a:rPr>
              <a:t>&amp;</a:t>
            </a:r>
            <a:r>
              <a:rPr sz="2400" spc="-50" dirty="0">
                <a:solidFill>
                  <a:srgbClr val="3B3935"/>
                </a:solidFill>
                <a:latin typeface="Arial"/>
                <a:cs typeface="Arial"/>
              </a:rPr>
              <a:t> </a:t>
            </a:r>
            <a:r>
              <a:rPr sz="2400" spc="-10" dirty="0">
                <a:solidFill>
                  <a:srgbClr val="3B3935"/>
                </a:solidFill>
                <a:latin typeface="Arial"/>
                <a:cs typeface="Arial"/>
              </a:rPr>
              <a:t>devices</a:t>
            </a:r>
            <a:endParaRPr sz="2400">
              <a:latin typeface="Arial"/>
              <a:cs typeface="Arial"/>
            </a:endParaRPr>
          </a:p>
          <a:p>
            <a:pPr marL="819150" indent="-273050">
              <a:lnSpc>
                <a:spcPct val="100000"/>
              </a:lnSpc>
              <a:spcBef>
                <a:spcPts val="1440"/>
              </a:spcBef>
              <a:buChar char="•"/>
              <a:tabLst>
                <a:tab pos="819150" algn="l"/>
              </a:tabLst>
            </a:pPr>
            <a:r>
              <a:rPr sz="2400" dirty="0">
                <a:solidFill>
                  <a:srgbClr val="3B3935"/>
                </a:solidFill>
                <a:latin typeface="Arial"/>
                <a:cs typeface="Arial"/>
              </a:rPr>
              <a:t>Server</a:t>
            </a:r>
            <a:r>
              <a:rPr sz="2400" spc="-85" dirty="0">
                <a:solidFill>
                  <a:srgbClr val="3B3935"/>
                </a:solidFill>
                <a:latin typeface="Arial"/>
                <a:cs typeface="Arial"/>
              </a:rPr>
              <a:t> </a:t>
            </a:r>
            <a:r>
              <a:rPr sz="2400" spc="-10" dirty="0">
                <a:solidFill>
                  <a:srgbClr val="3B3935"/>
                </a:solidFill>
                <a:latin typeface="Arial"/>
                <a:cs typeface="Arial"/>
              </a:rPr>
              <a:t>hardening</a:t>
            </a:r>
            <a:endParaRPr sz="2400">
              <a:latin typeface="Arial"/>
              <a:cs typeface="Arial"/>
            </a:endParaRPr>
          </a:p>
          <a:p>
            <a:pPr marL="819150" indent="-273050">
              <a:lnSpc>
                <a:spcPct val="100000"/>
              </a:lnSpc>
              <a:spcBef>
                <a:spcPts val="1440"/>
              </a:spcBef>
              <a:buChar char="•"/>
              <a:tabLst>
                <a:tab pos="819150" algn="l"/>
              </a:tabLst>
            </a:pPr>
            <a:r>
              <a:rPr sz="2400" dirty="0">
                <a:solidFill>
                  <a:srgbClr val="3B3935"/>
                </a:solidFill>
                <a:latin typeface="Arial"/>
                <a:cs typeface="Arial"/>
              </a:rPr>
              <a:t>Network</a:t>
            </a:r>
            <a:r>
              <a:rPr sz="2400" spc="-90" dirty="0">
                <a:solidFill>
                  <a:srgbClr val="3B3935"/>
                </a:solidFill>
                <a:latin typeface="Arial"/>
                <a:cs typeface="Arial"/>
              </a:rPr>
              <a:t> </a:t>
            </a:r>
            <a:r>
              <a:rPr sz="2400" spc="-10" dirty="0">
                <a:solidFill>
                  <a:srgbClr val="3B3935"/>
                </a:solidFill>
                <a:latin typeface="Arial"/>
                <a:cs typeface="Arial"/>
              </a:rPr>
              <a:t>hardening</a:t>
            </a:r>
            <a:endParaRPr sz="2400">
              <a:latin typeface="Arial"/>
              <a:cs typeface="Arial"/>
            </a:endParaRPr>
          </a:p>
          <a:p>
            <a:pPr marL="819150" indent="-273050">
              <a:lnSpc>
                <a:spcPct val="100000"/>
              </a:lnSpc>
              <a:spcBef>
                <a:spcPts val="1440"/>
              </a:spcBef>
              <a:buChar char="•"/>
              <a:tabLst>
                <a:tab pos="819150" algn="l"/>
              </a:tabLst>
            </a:pPr>
            <a:r>
              <a:rPr sz="2400" dirty="0">
                <a:solidFill>
                  <a:srgbClr val="3B3935"/>
                </a:solidFill>
                <a:latin typeface="Arial"/>
                <a:cs typeface="Arial"/>
              </a:rPr>
              <a:t>Physical</a:t>
            </a:r>
            <a:r>
              <a:rPr sz="2400" spc="-120" dirty="0">
                <a:solidFill>
                  <a:srgbClr val="3B3935"/>
                </a:solidFill>
                <a:latin typeface="Arial"/>
                <a:cs typeface="Arial"/>
              </a:rPr>
              <a:t> </a:t>
            </a:r>
            <a:r>
              <a:rPr sz="2400" spc="-10" dirty="0">
                <a:solidFill>
                  <a:srgbClr val="3B3935"/>
                </a:solidFill>
                <a:latin typeface="Arial"/>
                <a:cs typeface="Arial"/>
              </a:rPr>
              <a:t>security</a:t>
            </a:r>
            <a:endParaRPr sz="2400">
              <a:latin typeface="Arial"/>
              <a:cs typeface="Arial"/>
            </a:endParaRPr>
          </a:p>
          <a:p>
            <a:pPr marL="819150" indent="-273050">
              <a:lnSpc>
                <a:spcPct val="100000"/>
              </a:lnSpc>
              <a:spcBef>
                <a:spcPts val="1440"/>
              </a:spcBef>
              <a:buChar char="•"/>
              <a:tabLst>
                <a:tab pos="819150" algn="l"/>
              </a:tabLst>
            </a:pPr>
            <a:r>
              <a:rPr sz="2400" dirty="0">
                <a:solidFill>
                  <a:srgbClr val="3B3935"/>
                </a:solidFill>
                <a:latin typeface="Arial"/>
                <a:cs typeface="Arial"/>
              </a:rPr>
              <a:t>Remote</a:t>
            </a:r>
            <a:r>
              <a:rPr sz="2400" spc="-110" dirty="0">
                <a:solidFill>
                  <a:srgbClr val="3B3935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3B3935"/>
                </a:solidFill>
                <a:latin typeface="Arial"/>
                <a:cs typeface="Arial"/>
              </a:rPr>
              <a:t>computing</a:t>
            </a:r>
            <a:r>
              <a:rPr sz="2400" spc="-105" dirty="0">
                <a:solidFill>
                  <a:srgbClr val="3B3935"/>
                </a:solidFill>
                <a:latin typeface="Arial"/>
                <a:cs typeface="Arial"/>
              </a:rPr>
              <a:t> </a:t>
            </a:r>
            <a:r>
              <a:rPr sz="2400" spc="-10" dirty="0">
                <a:solidFill>
                  <a:srgbClr val="3B3935"/>
                </a:solidFill>
                <a:latin typeface="Arial"/>
                <a:cs typeface="Arial"/>
              </a:rPr>
              <a:t>security</a:t>
            </a:r>
            <a:endParaRPr sz="2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9147F3-C49A-8373-D97B-4F919C0A13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20B8A0DF-5667-E145-F21C-F5C7F21539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12865" y="-14194"/>
            <a:ext cx="733488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Private Cloud (WAN) Domain</a:t>
            </a:r>
            <a:endParaRPr spc="-10" dirty="0"/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8AAC41B3-EF1D-1CD6-A1AD-BE60B1117F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740" y="685800"/>
            <a:ext cx="9144000" cy="13181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Activities:</a:t>
            </a:r>
            <a:endParaRPr lang="en-US" sz="2800" dirty="0">
              <a:latin typeface="+mj-lt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Discussion:</a:t>
            </a:r>
            <a:r>
              <a:rPr lang="en-US" sz="2800" dirty="0">
                <a:latin typeface="+mj-lt"/>
              </a:rPr>
              <a:t> Why is patching routers often delayed?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25B1AE0-54B5-160E-B52E-EBF2A2621D72}"/>
              </a:ext>
            </a:extLst>
          </p:cNvPr>
          <p:cNvSpPr txBox="1"/>
          <p:nvPr/>
        </p:nvSpPr>
        <p:spPr>
          <a:xfrm>
            <a:off x="24740" y="2528984"/>
            <a:ext cx="8940140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latin typeface="+mj-lt"/>
              </a:rPr>
              <a:t>Router patching is often delayed due to fears of downtime, lack of visibility, or forgetting it's needed since routers “just work.”</a:t>
            </a:r>
            <a:endParaRPr lang="en-AU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301821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A7D82D-269B-3E6D-8F0F-4AC070C918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E995D471-C87B-5F86-E86F-C9DA4923203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12865" y="-14194"/>
            <a:ext cx="733488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Private Cloud (WAN) Domain</a:t>
            </a:r>
            <a:endParaRPr spc="-10" dirty="0"/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FB7CC114-D0F3-4391-632E-EAF1EB4CB2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79" y="762000"/>
            <a:ext cx="9144000" cy="13181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Hands-on:</a:t>
            </a:r>
            <a:r>
              <a:rPr lang="en-US" sz="2800" dirty="0">
                <a:latin typeface="+mj-lt"/>
              </a:rPr>
              <a:t> WAN routing vulnerability hunt (with emulator).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868E6A-5318-20BB-4867-168FD7B5120D}"/>
              </a:ext>
            </a:extLst>
          </p:cNvPr>
          <p:cNvSpPr txBox="1"/>
          <p:nvPr/>
        </p:nvSpPr>
        <p:spPr>
          <a:xfrm>
            <a:off x="0" y="2438400"/>
            <a:ext cx="9154886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800" b="1" dirty="0">
                <a:latin typeface="+mj-lt"/>
              </a:rPr>
              <a:t>GNS3 (Graphical Network Simulator 3) </a:t>
            </a:r>
            <a:r>
              <a:rPr lang="en-US" sz="2800" b="1" i="1" dirty="0">
                <a:latin typeface="+mj-lt"/>
              </a:rPr>
              <a:t>(Advanced, Real OS images)</a:t>
            </a:r>
            <a:endParaRPr lang="en-US" sz="2800" b="1" dirty="0">
              <a:latin typeface="+mj-lt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Purpose</a:t>
            </a:r>
            <a:r>
              <a:rPr lang="en-US" sz="2800" dirty="0">
                <a:latin typeface="+mj-lt"/>
              </a:rPr>
              <a:t>: Emulates real Cisco devices using IOS images (requires a valid Cisco image license).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Safe to Use</a:t>
            </a:r>
            <a:r>
              <a:rPr lang="en-US" sz="2800" dirty="0">
                <a:latin typeface="+mj-lt"/>
              </a:rPr>
              <a:t>: Yes, but more complex. Run in isolated virtual environments.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Windows 11 Compatible</a:t>
            </a:r>
            <a:r>
              <a:rPr lang="en-US" sz="2800" dirty="0">
                <a:latin typeface="+mj-lt"/>
              </a:rPr>
              <a:t>: Yes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Download</a:t>
            </a:r>
            <a:r>
              <a:rPr lang="en-US" sz="2800" dirty="0">
                <a:latin typeface="+mj-lt"/>
              </a:rPr>
              <a:t>: </a:t>
            </a:r>
            <a:r>
              <a:rPr lang="en-US" sz="2800" dirty="0">
                <a:latin typeface="+mj-lt"/>
                <a:hlinkClick r:id="rId2"/>
              </a:rPr>
              <a:t>https://www.gns3.com</a:t>
            </a:r>
            <a:endParaRPr lang="en-US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40610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B8D639-3DE1-3556-6F27-E25B8B71B4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30B7D3B3-B3A4-B7F0-04B6-00D110C7C39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12865" y="-14194"/>
            <a:ext cx="733488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Private Cloud (WAN) Domain</a:t>
            </a:r>
            <a:endParaRPr spc="-1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1B9AAE-F2DC-AB24-F09B-3C9B7132E04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037" b="15926"/>
          <a:stretch/>
        </p:blipFill>
        <p:spPr>
          <a:xfrm>
            <a:off x="-12865" y="1447800"/>
            <a:ext cx="9144000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57783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409A8D-65FF-9887-5459-C769C40165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729E052A-5051-3A63-9737-5E4F844808E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12865" y="-14194"/>
            <a:ext cx="733488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Private Cloud (WAN) Domain</a:t>
            </a:r>
            <a:endParaRPr spc="-1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F158BF-08AF-CA78-F45E-7C19A07EFCF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038" b="24815"/>
          <a:stretch/>
        </p:blipFill>
        <p:spPr>
          <a:xfrm>
            <a:off x="-12865" y="685800"/>
            <a:ext cx="8090065" cy="310119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5171DDF-A1C7-8F5B-EBEC-C702448A988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1667" t="15926" b="11482"/>
          <a:stretch/>
        </p:blipFill>
        <p:spPr>
          <a:xfrm>
            <a:off x="5648129" y="3962400"/>
            <a:ext cx="3517641" cy="2971800"/>
          </a:xfrm>
          <a:prstGeom prst="rect">
            <a:avLst/>
          </a:prstGeom>
        </p:spPr>
      </p:pic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F7BC43EB-4096-EF92-A999-91DBF5384118}"/>
              </a:ext>
            </a:extLst>
          </p:cNvPr>
          <p:cNvCxnSpPr>
            <a:cxnSpLocks/>
            <a:stCxn id="4" idx="2"/>
            <a:endCxn id="7" idx="1"/>
          </p:cNvCxnSpPr>
          <p:nvPr/>
        </p:nvCxnSpPr>
        <p:spPr>
          <a:xfrm rot="16200000" flipH="1">
            <a:off x="4009494" y="3809665"/>
            <a:ext cx="1661308" cy="1615961"/>
          </a:xfrm>
          <a:prstGeom prst="bentConnector2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437508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A45087-E0A5-3B1E-562B-442FAEFF53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7BC8B6CD-4FD9-87AD-DC62-FE3A1C7CF06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12866" y="-14194"/>
            <a:ext cx="7785265" cy="11208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Simulate WAN Router Misconfigurations in GNS3</a:t>
            </a:r>
            <a:endParaRPr spc="-10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F2194367-230B-61B1-A0EB-1EDAF69B42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1910" y="1371600"/>
            <a:ext cx="9175910" cy="1964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 1: Launch GNS3 &amp; Create a New Project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Open GNS3.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Click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“New Project”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→ Name it (e.g.,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WAN_Security_Test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22488067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C150B5-1D70-7A2F-ADD9-27DFFCF467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48FCFEB4-B0E4-EEC2-D291-86FCECF12B1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12866" y="-14194"/>
            <a:ext cx="7785265" cy="11208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Simulate WAN Router Misconfigurations in GNS3</a:t>
            </a:r>
            <a:endParaRPr spc="-10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2C3E29EE-FEB6-415C-DE15-B3B40C9562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26" y="1186134"/>
            <a:ext cx="9175910" cy="39035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 2: Add a Router to the Workspace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From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Devices panel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drag a router into the workspace.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If no routers appear, go to:</a:t>
            </a:r>
          </a:p>
          <a:p>
            <a:pPr marL="914400" marR="0" lvl="1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Edit &gt; Preferences &gt; </a:t>
            </a:r>
            <a:r>
              <a:rPr kumimoji="0" lang="en-US" altLang="en-US" sz="28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Dynamips</a:t>
            </a:r>
            <a:r>
              <a:rPr kumimoji="0" lang="en-US" altLang="en-US" sz="2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&gt; IOS Routers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914400" marR="0" lvl="1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Add a Cisco IOS image (e.g., c7200-adventerprisek9-mz) —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requires valid license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4492246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241FFA-2EA4-69F7-A413-85773A36F0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04DFC8C9-8BF6-6400-3542-F49A3F1204B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12866" y="-14194"/>
            <a:ext cx="7785265" cy="11208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Simulate WAN Router Misconfigurations in GNS3</a:t>
            </a:r>
            <a:endParaRPr spc="-10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50D222BD-03DC-73E9-909A-0F84528A9E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132356"/>
            <a:ext cx="9175910" cy="26108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Step 3: Configure the Router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Right-click router → </a:t>
            </a:r>
            <a:r>
              <a:rPr lang="en-US" sz="2800" b="1" dirty="0">
                <a:latin typeface="+mj-lt"/>
              </a:rPr>
              <a:t>Console</a:t>
            </a:r>
            <a:r>
              <a:rPr lang="en-US" sz="2800" dirty="0">
                <a:latin typeface="+mj-lt"/>
              </a:rPr>
              <a:t> (this opens a terminal).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Use the following commands to </a:t>
            </a:r>
            <a:br>
              <a:rPr lang="en-US" sz="2800" dirty="0">
                <a:latin typeface="+mj-lt"/>
              </a:rPr>
            </a:br>
            <a:r>
              <a:rPr lang="en-US" sz="2800" dirty="0">
                <a:latin typeface="+mj-lt"/>
              </a:rPr>
              <a:t>simulate misconfigurations: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F526770-5321-F957-527A-5002C2F2B18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501" t="12963" r="27941" b="50000"/>
          <a:stretch/>
        </p:blipFill>
        <p:spPr>
          <a:xfrm>
            <a:off x="38099" y="3840183"/>
            <a:ext cx="5715001" cy="30099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74AE5E4-1489-2DDC-5BA3-61C8394DD3D4}"/>
              </a:ext>
            </a:extLst>
          </p:cNvPr>
          <p:cNvSpPr txBox="1"/>
          <p:nvPr/>
        </p:nvSpPr>
        <p:spPr>
          <a:xfrm>
            <a:off x="5753100" y="3836225"/>
            <a:ext cx="3390900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800" b="1" dirty="0">
                <a:latin typeface="+mj-lt"/>
              </a:rPr>
              <a:t>This setup has issues</a:t>
            </a:r>
            <a:r>
              <a:rPr lang="en-US" sz="2800" dirty="0">
                <a:latin typeface="+mj-lt"/>
              </a:rPr>
              <a:t>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Weak, default-style passwords.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Telnet</a:t>
            </a:r>
            <a:r>
              <a:rPr lang="en-US" sz="2800" dirty="0">
                <a:latin typeface="+mj-lt"/>
              </a:rPr>
              <a:t> (insecure) is enabled instead of SSH.</a:t>
            </a:r>
          </a:p>
        </p:txBody>
      </p:sp>
    </p:spTree>
    <p:extLst>
      <p:ext uri="{BB962C8B-B14F-4D97-AF65-F5344CB8AC3E}">
        <p14:creationId xmlns:p14="http://schemas.microsoft.com/office/powerpoint/2010/main" val="914802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F3329D-7225-BE14-9ABF-6A94ED630D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2731093C-45B3-FD9C-64DA-B34D7A7EFCE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12866" y="-14194"/>
            <a:ext cx="7785265" cy="11208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Simulate WAN Router Misconfigurations in GNS3</a:t>
            </a:r>
            <a:endParaRPr spc="-10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AC6BC859-6C2F-5018-65DF-A928901F1C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153244"/>
            <a:ext cx="9175910" cy="13181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+mj-lt"/>
              </a:rPr>
              <a:t>Step 4: Simulate a Fix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Replace Telnet with SSH: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799A22-9191-9010-11EA-C7C39FCAC31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1666" t="14002" r="19167" b="60369"/>
          <a:stretch/>
        </p:blipFill>
        <p:spPr>
          <a:xfrm>
            <a:off x="76200" y="2542290"/>
            <a:ext cx="9099710" cy="2668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162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03F822-35F0-97BA-4A5A-4B64583098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8B3BE905-424B-7D66-DFAA-E5E0EE6425F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12866" y="-14194"/>
            <a:ext cx="7785265" cy="11208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Simulate WAN Router Misconfigurations in GNS3</a:t>
            </a:r>
            <a:endParaRPr spc="-10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28879E22-A01A-8A48-A244-B85729123F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117512"/>
            <a:ext cx="9175910" cy="26108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Step 5: Scan for Open Ports (Optional)</a:t>
            </a:r>
          </a:p>
          <a:p>
            <a:pPr marL="700088" lvl="2" indent="-457200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628650" algn="l"/>
              </a:tabLst>
            </a:pPr>
            <a:r>
              <a:rPr lang="en-US" sz="2800" dirty="0">
                <a:latin typeface="+mj-lt"/>
              </a:rPr>
              <a:t>Add a </a:t>
            </a:r>
            <a:r>
              <a:rPr lang="en-US" sz="2800" b="1" dirty="0">
                <a:latin typeface="+mj-lt"/>
              </a:rPr>
              <a:t>host (e.g., VPCS or a Kali Linux VM)</a:t>
            </a:r>
            <a:r>
              <a:rPr lang="en-US" sz="2800" dirty="0">
                <a:latin typeface="+mj-lt"/>
              </a:rPr>
              <a:t> in GNS3.</a:t>
            </a:r>
          </a:p>
          <a:p>
            <a:pPr marL="700088" lvl="2" indent="-457200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628650" algn="l"/>
              </a:tabLst>
            </a:pPr>
            <a:r>
              <a:rPr lang="en-US" sz="2800" dirty="0">
                <a:latin typeface="+mj-lt"/>
              </a:rPr>
              <a:t>Connect it to the router.</a:t>
            </a:r>
          </a:p>
          <a:p>
            <a:pPr marL="700088" lvl="2" indent="-457200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628650" algn="l"/>
              </a:tabLst>
            </a:pPr>
            <a:r>
              <a:rPr lang="en-US" sz="2800" dirty="0">
                <a:latin typeface="+mj-lt"/>
              </a:rPr>
              <a:t>Use a tool like </a:t>
            </a:r>
            <a:r>
              <a:rPr lang="en-US" sz="2800" b="1" dirty="0">
                <a:latin typeface="+mj-lt"/>
              </a:rPr>
              <a:t>Nmap</a:t>
            </a:r>
            <a:r>
              <a:rPr lang="en-US" sz="2800" dirty="0">
                <a:latin typeface="+mj-lt"/>
              </a:rPr>
              <a:t> (in Kali) to scan for open ports: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B48DD3-C352-9DD5-47A9-84E1B325D0C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500" t="14445" r="44167" b="75185"/>
          <a:stretch/>
        </p:blipFill>
        <p:spPr>
          <a:xfrm>
            <a:off x="152400" y="3962400"/>
            <a:ext cx="8305800" cy="2076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24300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015877-99C8-861A-BE58-6DDB6FB5BE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23E3058A-C175-8339-3F28-D0A156AE182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12866" y="-14194"/>
            <a:ext cx="7785265" cy="11208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Simulate WAN Router Misconfigurations in GNS3</a:t>
            </a:r>
            <a:endParaRPr spc="-10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D418CDAA-2EEF-0713-0959-AC32EE0D37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117512"/>
            <a:ext cx="9175910" cy="26108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Learning Goals</a:t>
            </a:r>
          </a:p>
          <a:p>
            <a:pPr marL="676275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Identify weak points: telnet access, reused passwords.</a:t>
            </a:r>
          </a:p>
          <a:p>
            <a:pPr marL="676275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Apply security best practices: SSH, strong passwords, user authentication.</a:t>
            </a:r>
          </a:p>
        </p:txBody>
      </p:sp>
    </p:spTree>
    <p:extLst>
      <p:ext uri="{BB962C8B-B14F-4D97-AF65-F5344CB8AC3E}">
        <p14:creationId xmlns:p14="http://schemas.microsoft.com/office/powerpoint/2010/main" val="13959188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37489" y="624585"/>
            <a:ext cx="358203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Today’s</a:t>
            </a:r>
            <a:r>
              <a:rPr spc="-114" dirty="0"/>
              <a:t> </a:t>
            </a:r>
            <a:r>
              <a:rPr spc="-10" dirty="0"/>
              <a:t>Objectives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846226" y="1476617"/>
            <a:ext cx="7671434" cy="4128770"/>
          </a:xfrm>
          <a:prstGeom prst="rect">
            <a:avLst/>
          </a:prstGeom>
        </p:spPr>
        <p:txBody>
          <a:bodyPr vert="horz" wrap="square" lIns="0" tIns="79375" rIns="0" bIns="0" rtlCol="0">
            <a:spAutoFit/>
          </a:bodyPr>
          <a:lstStyle/>
          <a:p>
            <a:pPr marL="469900" indent="-457200">
              <a:lnSpc>
                <a:spcPct val="100000"/>
              </a:lnSpc>
              <a:spcBef>
                <a:spcPts val="625"/>
              </a:spcBef>
              <a:buFont typeface="Wingdings"/>
              <a:buChar char=""/>
              <a:tabLst>
                <a:tab pos="469900" algn="l"/>
              </a:tabLst>
            </a:pPr>
            <a:r>
              <a:rPr sz="2800" dirty="0">
                <a:latin typeface="Arial"/>
                <a:cs typeface="Arial"/>
              </a:rPr>
              <a:t>Cybersecurity</a:t>
            </a:r>
            <a:r>
              <a:rPr sz="2800" spc="-135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Domains</a:t>
            </a:r>
            <a:endParaRPr sz="2800">
              <a:latin typeface="Arial"/>
              <a:cs typeface="Arial"/>
            </a:endParaRPr>
          </a:p>
          <a:p>
            <a:pPr marL="1155700" marR="8255" lvl="1" indent="-342900">
              <a:lnSpc>
                <a:spcPts val="2160"/>
              </a:lnSpc>
              <a:spcBef>
                <a:spcPts val="655"/>
              </a:spcBef>
              <a:buFont typeface="Wingdings"/>
              <a:buChar char=""/>
              <a:tabLst>
                <a:tab pos="1155700" algn="l"/>
                <a:tab pos="2308225" algn="l"/>
                <a:tab pos="3571240" algn="l"/>
                <a:tab pos="4725670" algn="l"/>
                <a:tab pos="5085080" algn="l"/>
                <a:tab pos="6193155" algn="l"/>
                <a:tab pos="7456805" algn="l"/>
              </a:tabLst>
            </a:pPr>
            <a:r>
              <a:rPr sz="2000" spc="-10" dirty="0">
                <a:latin typeface="Arial"/>
                <a:cs typeface="Arial"/>
              </a:rPr>
              <a:t>Describe</a:t>
            </a:r>
            <a:r>
              <a:rPr sz="2000" dirty="0">
                <a:latin typeface="Arial"/>
                <a:cs typeface="Arial"/>
              </a:rPr>
              <a:t>	</a:t>
            </a:r>
            <a:r>
              <a:rPr sz="2000" spc="-10" dirty="0">
                <a:latin typeface="Arial"/>
                <a:cs typeface="Arial"/>
              </a:rPr>
              <a:t>resources</a:t>
            </a:r>
            <a:r>
              <a:rPr sz="2000" dirty="0">
                <a:latin typeface="Arial"/>
                <a:cs typeface="Arial"/>
              </a:rPr>
              <a:t>	</a:t>
            </a:r>
            <a:r>
              <a:rPr sz="2000" spc="-10" dirty="0">
                <a:latin typeface="Arial"/>
                <a:cs typeface="Arial"/>
              </a:rPr>
              <a:t>available</a:t>
            </a:r>
            <a:r>
              <a:rPr sz="2000" dirty="0">
                <a:latin typeface="Arial"/>
                <a:cs typeface="Arial"/>
              </a:rPr>
              <a:t>	</a:t>
            </a:r>
            <a:r>
              <a:rPr sz="2000" spc="-25" dirty="0">
                <a:latin typeface="Arial"/>
                <a:cs typeface="Arial"/>
              </a:rPr>
              <a:t>to</a:t>
            </a:r>
            <a:r>
              <a:rPr sz="2000" dirty="0">
                <a:latin typeface="Arial"/>
                <a:cs typeface="Arial"/>
              </a:rPr>
              <a:t>	</a:t>
            </a:r>
            <a:r>
              <a:rPr sz="2000" spc="-10" dirty="0">
                <a:latin typeface="Arial"/>
                <a:cs typeface="Arial"/>
              </a:rPr>
              <a:t>students</a:t>
            </a:r>
            <a:r>
              <a:rPr sz="2000" dirty="0">
                <a:latin typeface="Arial"/>
                <a:cs typeface="Arial"/>
              </a:rPr>
              <a:t>	</a:t>
            </a:r>
            <a:r>
              <a:rPr sz="2000" spc="-10" dirty="0">
                <a:latin typeface="Arial"/>
                <a:cs typeface="Arial"/>
              </a:rPr>
              <a:t>interested</a:t>
            </a:r>
            <a:r>
              <a:rPr sz="2000" dirty="0">
                <a:latin typeface="Arial"/>
                <a:cs typeface="Arial"/>
              </a:rPr>
              <a:t>	</a:t>
            </a:r>
            <a:r>
              <a:rPr sz="2000" spc="-25" dirty="0">
                <a:latin typeface="Arial"/>
                <a:cs typeface="Arial"/>
              </a:rPr>
              <a:t>in </a:t>
            </a:r>
            <a:r>
              <a:rPr sz="2000" dirty="0">
                <a:latin typeface="Arial"/>
                <a:cs typeface="Arial"/>
              </a:rPr>
              <a:t>pursuing</a:t>
            </a:r>
            <a:r>
              <a:rPr sz="2000" spc="-5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a</a:t>
            </a:r>
            <a:r>
              <a:rPr sz="2000" spc="-2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career</a:t>
            </a:r>
            <a:r>
              <a:rPr sz="2000" spc="-4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in</a:t>
            </a:r>
            <a:r>
              <a:rPr sz="2000" spc="-20" dirty="0">
                <a:latin typeface="Arial"/>
                <a:cs typeface="Arial"/>
              </a:rPr>
              <a:t> </a:t>
            </a:r>
            <a:r>
              <a:rPr sz="2000" spc="-10" dirty="0">
                <a:latin typeface="Arial"/>
                <a:cs typeface="Arial"/>
              </a:rPr>
              <a:t>cybersecurity.</a:t>
            </a:r>
            <a:endParaRPr sz="2000">
              <a:latin typeface="Arial"/>
              <a:cs typeface="Arial"/>
            </a:endParaRPr>
          </a:p>
          <a:p>
            <a:pPr lvl="1">
              <a:lnSpc>
                <a:spcPct val="100000"/>
              </a:lnSpc>
              <a:spcBef>
                <a:spcPts val="1050"/>
              </a:spcBef>
              <a:buFont typeface="Wingdings"/>
              <a:buChar char=""/>
            </a:pPr>
            <a:endParaRPr sz="2000">
              <a:latin typeface="Arial"/>
              <a:cs typeface="Arial"/>
            </a:endParaRPr>
          </a:p>
          <a:p>
            <a:pPr marL="469900" marR="5715" indent="-457834">
              <a:lnSpc>
                <a:spcPts val="3030"/>
              </a:lnSpc>
              <a:buFont typeface="Wingdings"/>
              <a:buChar char=""/>
              <a:tabLst>
                <a:tab pos="469900" algn="l"/>
                <a:tab pos="3094355" algn="l"/>
                <a:tab pos="3896360" algn="l"/>
                <a:tab pos="5170170" algn="l"/>
                <a:tab pos="5772785" algn="l"/>
                <a:tab pos="7379334" algn="l"/>
              </a:tabLst>
            </a:pPr>
            <a:r>
              <a:rPr sz="2800" spc="-10" dirty="0">
                <a:latin typeface="Arial"/>
                <a:cs typeface="Arial"/>
              </a:rPr>
              <a:t>Understanding</a:t>
            </a:r>
            <a:r>
              <a:rPr sz="2800" dirty="0">
                <a:latin typeface="Arial"/>
                <a:cs typeface="Arial"/>
              </a:rPr>
              <a:t>	</a:t>
            </a:r>
            <a:r>
              <a:rPr sz="2800" spc="-25" dirty="0">
                <a:latin typeface="Arial"/>
                <a:cs typeface="Arial"/>
              </a:rPr>
              <a:t>the</a:t>
            </a:r>
            <a:r>
              <a:rPr sz="2800" dirty="0">
                <a:latin typeface="Arial"/>
                <a:cs typeface="Arial"/>
              </a:rPr>
              <a:t>	</a:t>
            </a:r>
            <a:r>
              <a:rPr sz="2800" spc="-10" dirty="0">
                <a:latin typeface="Arial"/>
                <a:cs typeface="Arial"/>
              </a:rPr>
              <a:t>Ethics</a:t>
            </a:r>
            <a:r>
              <a:rPr sz="2800" dirty="0">
                <a:latin typeface="Arial"/>
                <a:cs typeface="Arial"/>
              </a:rPr>
              <a:t>	</a:t>
            </a:r>
            <a:r>
              <a:rPr sz="2800" spc="-25" dirty="0">
                <a:latin typeface="Arial"/>
                <a:cs typeface="Arial"/>
              </a:rPr>
              <a:t>of</a:t>
            </a:r>
            <a:r>
              <a:rPr sz="2800" dirty="0">
                <a:latin typeface="Arial"/>
                <a:cs typeface="Arial"/>
              </a:rPr>
              <a:t>	</a:t>
            </a:r>
            <a:r>
              <a:rPr sz="2800" spc="-10" dirty="0">
                <a:latin typeface="Arial"/>
                <a:cs typeface="Arial"/>
              </a:rPr>
              <a:t>Working</a:t>
            </a:r>
            <a:r>
              <a:rPr sz="2800" dirty="0">
                <a:latin typeface="Arial"/>
                <a:cs typeface="Arial"/>
              </a:rPr>
              <a:t>	</a:t>
            </a:r>
            <a:r>
              <a:rPr sz="2800" spc="-25" dirty="0">
                <a:latin typeface="Arial"/>
                <a:cs typeface="Arial"/>
              </a:rPr>
              <a:t>in </a:t>
            </a:r>
            <a:r>
              <a:rPr sz="2800" spc="-10" dirty="0">
                <a:latin typeface="Arial"/>
                <a:cs typeface="Arial"/>
              </a:rPr>
              <a:t>Cybersecurity</a:t>
            </a:r>
            <a:endParaRPr sz="2800">
              <a:latin typeface="Arial"/>
              <a:cs typeface="Arial"/>
            </a:endParaRPr>
          </a:p>
          <a:p>
            <a:pPr marL="1155700" lvl="1" indent="-342900">
              <a:lnSpc>
                <a:spcPct val="100000"/>
              </a:lnSpc>
              <a:spcBef>
                <a:spcPts val="330"/>
              </a:spcBef>
              <a:buFont typeface="Wingdings"/>
              <a:buChar char=""/>
              <a:tabLst>
                <a:tab pos="1155700" algn="l"/>
              </a:tabLst>
            </a:pPr>
            <a:r>
              <a:rPr sz="2000" dirty="0">
                <a:latin typeface="Arial"/>
                <a:cs typeface="Arial"/>
              </a:rPr>
              <a:t>Explain</a:t>
            </a:r>
            <a:r>
              <a:rPr sz="2000" spc="-1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how</a:t>
            </a:r>
            <a:r>
              <a:rPr sz="2000" spc="-4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ethics</a:t>
            </a:r>
            <a:r>
              <a:rPr sz="2000" spc="-4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provide</a:t>
            </a:r>
            <a:r>
              <a:rPr sz="2000" spc="-40" dirty="0">
                <a:latin typeface="Arial"/>
                <a:cs typeface="Arial"/>
              </a:rPr>
              <a:t> </a:t>
            </a:r>
            <a:r>
              <a:rPr sz="2000" spc="-10" dirty="0">
                <a:latin typeface="Arial"/>
                <a:cs typeface="Arial"/>
              </a:rPr>
              <a:t>guidance.</a:t>
            </a:r>
            <a:endParaRPr sz="2000">
              <a:latin typeface="Arial"/>
              <a:cs typeface="Arial"/>
            </a:endParaRPr>
          </a:p>
          <a:p>
            <a:pPr lvl="1">
              <a:lnSpc>
                <a:spcPct val="100000"/>
              </a:lnSpc>
              <a:spcBef>
                <a:spcPts val="705"/>
              </a:spcBef>
              <a:buFont typeface="Wingdings"/>
              <a:buChar char=""/>
            </a:pPr>
            <a:endParaRPr sz="2000">
              <a:latin typeface="Arial"/>
              <a:cs typeface="Arial"/>
            </a:endParaRPr>
          </a:p>
          <a:p>
            <a:pPr marL="469900" indent="-457200">
              <a:lnSpc>
                <a:spcPct val="100000"/>
              </a:lnSpc>
              <a:buFont typeface="Wingdings"/>
              <a:buChar char=""/>
              <a:tabLst>
                <a:tab pos="469900" algn="l"/>
              </a:tabLst>
            </a:pPr>
            <a:r>
              <a:rPr sz="2800" dirty="0">
                <a:latin typeface="Arial"/>
                <a:cs typeface="Arial"/>
              </a:rPr>
              <a:t>Next</a:t>
            </a:r>
            <a:r>
              <a:rPr sz="2800" spc="-40" dirty="0">
                <a:latin typeface="Arial"/>
                <a:cs typeface="Arial"/>
              </a:rPr>
              <a:t> </a:t>
            </a:r>
            <a:r>
              <a:rPr sz="2800" spc="-20" dirty="0">
                <a:latin typeface="Arial"/>
                <a:cs typeface="Arial"/>
              </a:rPr>
              <a:t>Step</a:t>
            </a:r>
            <a:endParaRPr sz="2800">
              <a:latin typeface="Arial"/>
              <a:cs typeface="Arial"/>
            </a:endParaRPr>
          </a:p>
          <a:p>
            <a:pPr marL="1155700" marR="5080" lvl="1" indent="-342900">
              <a:lnSpc>
                <a:spcPts val="2160"/>
              </a:lnSpc>
              <a:spcBef>
                <a:spcPts val="655"/>
              </a:spcBef>
              <a:buFont typeface="Wingdings"/>
              <a:buChar char=""/>
              <a:tabLst>
                <a:tab pos="1155700" algn="l"/>
                <a:tab pos="2205990" algn="l"/>
                <a:tab pos="2890520" algn="l"/>
                <a:tab pos="3317240" algn="l"/>
                <a:tab pos="4011929" algn="l"/>
                <a:tab pos="4580890" algn="l"/>
                <a:tab pos="5274310" algn="l"/>
                <a:tab pos="5970905" algn="l"/>
                <a:tab pos="6397625" algn="l"/>
                <a:tab pos="7516495" algn="l"/>
              </a:tabLst>
            </a:pPr>
            <a:r>
              <a:rPr sz="2000" spc="-10" dirty="0">
                <a:latin typeface="Arial"/>
                <a:cs typeface="Arial"/>
              </a:rPr>
              <a:t>Explain</a:t>
            </a:r>
            <a:r>
              <a:rPr sz="2000" dirty="0">
                <a:latin typeface="Arial"/>
                <a:cs typeface="Arial"/>
              </a:rPr>
              <a:t>	</a:t>
            </a:r>
            <a:r>
              <a:rPr sz="2000" spc="-25" dirty="0">
                <a:latin typeface="Arial"/>
                <a:cs typeface="Arial"/>
              </a:rPr>
              <a:t>how</a:t>
            </a:r>
            <a:r>
              <a:rPr sz="2000" dirty="0">
                <a:latin typeface="Arial"/>
                <a:cs typeface="Arial"/>
              </a:rPr>
              <a:t>	</a:t>
            </a:r>
            <a:r>
              <a:rPr sz="2000" spc="-25" dirty="0">
                <a:latin typeface="Arial"/>
                <a:cs typeface="Arial"/>
              </a:rPr>
              <a:t>to</a:t>
            </a:r>
            <a:r>
              <a:rPr sz="2000" dirty="0">
                <a:latin typeface="Arial"/>
                <a:cs typeface="Arial"/>
              </a:rPr>
              <a:t>	</a:t>
            </a:r>
            <a:r>
              <a:rPr sz="2000" spc="-20" dirty="0">
                <a:latin typeface="Arial"/>
                <a:cs typeface="Arial"/>
              </a:rPr>
              <a:t>take</a:t>
            </a:r>
            <a:r>
              <a:rPr sz="2000" dirty="0">
                <a:latin typeface="Arial"/>
                <a:cs typeface="Arial"/>
              </a:rPr>
              <a:t>	</a:t>
            </a:r>
            <a:r>
              <a:rPr sz="2000" spc="-25" dirty="0">
                <a:latin typeface="Arial"/>
                <a:cs typeface="Arial"/>
              </a:rPr>
              <a:t>the</a:t>
            </a:r>
            <a:r>
              <a:rPr sz="2000" dirty="0">
                <a:latin typeface="Arial"/>
                <a:cs typeface="Arial"/>
              </a:rPr>
              <a:t>	</a:t>
            </a:r>
            <a:r>
              <a:rPr sz="2000" spc="-20" dirty="0">
                <a:latin typeface="Arial"/>
                <a:cs typeface="Arial"/>
              </a:rPr>
              <a:t>next</a:t>
            </a:r>
            <a:r>
              <a:rPr sz="2000" dirty="0">
                <a:latin typeface="Arial"/>
                <a:cs typeface="Arial"/>
              </a:rPr>
              <a:t>	</a:t>
            </a:r>
            <a:r>
              <a:rPr sz="2000" spc="-20" dirty="0">
                <a:latin typeface="Arial"/>
                <a:cs typeface="Arial"/>
              </a:rPr>
              <a:t>step</a:t>
            </a:r>
            <a:r>
              <a:rPr sz="2000" dirty="0">
                <a:latin typeface="Arial"/>
                <a:cs typeface="Arial"/>
              </a:rPr>
              <a:t>	</a:t>
            </a:r>
            <a:r>
              <a:rPr sz="2000" spc="-25" dirty="0">
                <a:latin typeface="Arial"/>
                <a:cs typeface="Arial"/>
              </a:rPr>
              <a:t>to</a:t>
            </a:r>
            <a:r>
              <a:rPr sz="2000" dirty="0">
                <a:latin typeface="Arial"/>
                <a:cs typeface="Arial"/>
              </a:rPr>
              <a:t>	</a:t>
            </a:r>
            <a:r>
              <a:rPr sz="2000" spc="-10" dirty="0">
                <a:latin typeface="Arial"/>
                <a:cs typeface="Arial"/>
              </a:rPr>
              <a:t>become</a:t>
            </a:r>
            <a:r>
              <a:rPr sz="2000" dirty="0">
                <a:latin typeface="Arial"/>
                <a:cs typeface="Arial"/>
              </a:rPr>
              <a:t>	</a:t>
            </a:r>
            <a:r>
              <a:rPr sz="2000" spc="-50" dirty="0">
                <a:latin typeface="Arial"/>
                <a:cs typeface="Arial"/>
              </a:rPr>
              <a:t>a </a:t>
            </a:r>
            <a:r>
              <a:rPr sz="2000" dirty="0">
                <a:latin typeface="Arial"/>
                <a:cs typeface="Arial"/>
              </a:rPr>
              <a:t>cybersecurity</a:t>
            </a:r>
            <a:r>
              <a:rPr sz="2000" spc="-45" dirty="0">
                <a:latin typeface="Arial"/>
                <a:cs typeface="Arial"/>
              </a:rPr>
              <a:t> </a:t>
            </a:r>
            <a:r>
              <a:rPr sz="2000" spc="-10" dirty="0">
                <a:latin typeface="Arial"/>
                <a:cs typeface="Arial"/>
              </a:rPr>
              <a:t>professional.</a:t>
            </a:r>
            <a:endParaRPr sz="20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4358B0-DAAF-BF3F-4BB2-78C9C81D39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651F1B9F-4C8B-BB12-9B98-5C52EA11FB1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12865" y="-14194"/>
            <a:ext cx="733488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Private Cloud (WAN) Domain</a:t>
            </a:r>
            <a:endParaRPr spc="-10" dirty="0"/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A5A21ECE-96CF-10A6-3F45-2EE4F98A90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27" y="762000"/>
            <a:ext cx="9144000" cy="13181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Problem-solving:</a:t>
            </a:r>
            <a:r>
              <a:rPr lang="en-US" sz="2800" dirty="0">
                <a:latin typeface="+mj-lt"/>
              </a:rPr>
              <a:t> Create a patch checklist for WAN devices.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A3F89A-7650-E6FC-6142-7236EE285EFE}"/>
              </a:ext>
            </a:extLst>
          </p:cNvPr>
          <p:cNvSpPr txBox="1"/>
          <p:nvPr/>
        </p:nvSpPr>
        <p:spPr>
          <a:xfrm>
            <a:off x="6926" y="2390484"/>
            <a:ext cx="9137073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latin typeface="+mj-lt"/>
              </a:rPr>
              <a:t>WAN Patch Checklist: (1) Inventory all WAN devices, (2) Check vendor firmware updates monthly, (3) Test before deployment, (4) Schedule patch during low-traffic hours, (5) Log update completion.</a:t>
            </a:r>
            <a:endParaRPr lang="en-AU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00363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81D7FA-802F-92ED-FC2C-5380566F82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169D1F36-E763-2096-69C9-876773E74BB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12865" y="-14194"/>
            <a:ext cx="733488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Private Cloud (WAN) Domain</a:t>
            </a:r>
            <a:endParaRPr spc="-10" dirty="0"/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EE20D5F0-21B4-DAA8-72EF-64C2842C41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06" y="559846"/>
            <a:ext cx="9144000" cy="6718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Debate:</a:t>
            </a:r>
            <a:r>
              <a:rPr lang="en-US" sz="2800" dirty="0">
                <a:latin typeface="+mj-lt"/>
              </a:rPr>
              <a:t> Should remote users be fully trusted?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83A5DB-12FE-4325-ABEC-2B5CC2A41C8B}"/>
              </a:ext>
            </a:extLst>
          </p:cNvPr>
          <p:cNvSpPr txBox="1"/>
          <p:nvPr/>
        </p:nvSpPr>
        <p:spPr>
          <a:xfrm>
            <a:off x="76200" y="1676400"/>
            <a:ext cx="8825344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i="1" dirty="0">
                <a:latin typeface="+mj-lt"/>
              </a:rPr>
              <a:t>No</a:t>
            </a:r>
            <a:r>
              <a:rPr lang="en-US" sz="2800" dirty="0">
                <a:latin typeface="+mj-lt"/>
              </a:rPr>
              <a:t>: Remote users pose risks without controls (e.g., unsecured devices, home Wi-Fi). </a:t>
            </a:r>
            <a:r>
              <a:rPr lang="en-US" sz="2800" i="1" dirty="0">
                <a:latin typeface="+mj-lt"/>
              </a:rPr>
              <a:t>Yes</a:t>
            </a:r>
            <a:r>
              <a:rPr lang="en-US" sz="2800" dirty="0">
                <a:latin typeface="+mj-lt"/>
              </a:rPr>
              <a:t>: With proper endpoint security and monitoring, trust can be conditional.</a:t>
            </a:r>
            <a:endParaRPr lang="en-AU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097340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B53315-EF34-365C-9D38-8B87B1E82C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025E0DA4-B4F5-C240-7DC3-8932BF9BDEE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12865" y="-14194"/>
            <a:ext cx="733488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Private Cloud (WAN) Domain</a:t>
            </a:r>
            <a:endParaRPr spc="-10" dirty="0"/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2052EA16-DC43-D937-43F4-6BBDBD5F57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886" y="838200"/>
            <a:ext cx="9144000" cy="13181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Research Q:</a:t>
            </a:r>
            <a:r>
              <a:rPr lang="en-US" sz="2800" dirty="0">
                <a:latin typeface="+mj-lt"/>
              </a:rPr>
              <a:t> How are Australian enterprises protecting remote cloud infrastructure?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028936-CA08-1C25-9A2D-13DC36DD9EDE}"/>
              </a:ext>
            </a:extLst>
          </p:cNvPr>
          <p:cNvSpPr txBox="1"/>
          <p:nvPr/>
        </p:nvSpPr>
        <p:spPr>
          <a:xfrm>
            <a:off x="-12865" y="2434736"/>
            <a:ext cx="9003474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latin typeface="+mj-lt"/>
              </a:rPr>
              <a:t>Australian enterprises use </a:t>
            </a:r>
            <a:r>
              <a:rPr lang="en-US" sz="2800" b="1" dirty="0">
                <a:latin typeface="+mj-lt"/>
              </a:rPr>
              <a:t>Zero Trust</a:t>
            </a:r>
            <a:r>
              <a:rPr lang="en-US" sz="2800" dirty="0">
                <a:latin typeface="+mj-lt"/>
              </a:rPr>
              <a:t>, </a:t>
            </a:r>
            <a:r>
              <a:rPr lang="en-US" sz="2800" b="1" dirty="0">
                <a:latin typeface="+mj-lt"/>
              </a:rPr>
              <a:t>cloud access security brokers (CASBs)</a:t>
            </a:r>
            <a:r>
              <a:rPr lang="en-US" sz="2800" dirty="0">
                <a:latin typeface="+mj-lt"/>
              </a:rPr>
              <a:t>, </a:t>
            </a:r>
            <a:r>
              <a:rPr lang="en-US" sz="2800" b="1" dirty="0">
                <a:latin typeface="+mj-lt"/>
              </a:rPr>
              <a:t>MFA</a:t>
            </a:r>
            <a:r>
              <a:rPr lang="en-US" sz="2800" dirty="0">
                <a:latin typeface="+mj-lt"/>
              </a:rPr>
              <a:t>, </a:t>
            </a:r>
            <a:r>
              <a:rPr lang="en-US" sz="2800" b="1" dirty="0">
                <a:latin typeface="+mj-lt"/>
              </a:rPr>
              <a:t>encryption</a:t>
            </a:r>
            <a:r>
              <a:rPr lang="en-US" sz="2800" dirty="0">
                <a:latin typeface="+mj-lt"/>
              </a:rPr>
              <a:t>, and </a:t>
            </a:r>
            <a:r>
              <a:rPr lang="en-US" sz="2800" b="1" dirty="0">
                <a:latin typeface="+mj-lt"/>
              </a:rPr>
              <a:t>continuous monitoring</a:t>
            </a:r>
            <a:r>
              <a:rPr lang="en-US" sz="2800" dirty="0">
                <a:latin typeface="+mj-lt"/>
              </a:rPr>
              <a:t> to protect remote cloud systems (per ACSC guidance).</a:t>
            </a:r>
            <a:endParaRPr lang="en-AU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98839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1E4EE4-46AD-84EC-88A8-25AEA6D5B1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27280C65-8478-E30D-514F-FEA20FB8AE6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12865" y="-14194"/>
            <a:ext cx="733488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Public Cloud Domain</a:t>
            </a:r>
            <a:endParaRPr spc="-10" dirty="0"/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B7256B8E-ACE1-CD20-D61B-28D10A3260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2865" y="1066800"/>
            <a:ext cx="9144000" cy="1964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Think of public cloud like renting a storage locker (e.g., AWS, Azure).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If your lock is weak (bad passwords), others may get in.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DAE7243-AA49-7D5C-0BB9-9D47B2A8CC1A}"/>
              </a:ext>
            </a:extLst>
          </p:cNvPr>
          <p:cNvSpPr txBox="1"/>
          <p:nvPr/>
        </p:nvSpPr>
        <p:spPr>
          <a:xfrm>
            <a:off x="101930" y="3200400"/>
            <a:ext cx="8940140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Example (Australia):</a:t>
            </a:r>
            <a:endParaRPr lang="en-US" sz="2800" dirty="0">
              <a:latin typeface="+mj-lt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An Adelaide startup’s AWS data was breached due to misconfigured identity access.</a:t>
            </a:r>
          </a:p>
        </p:txBody>
      </p:sp>
    </p:spTree>
    <p:extLst>
      <p:ext uri="{BB962C8B-B14F-4D97-AF65-F5344CB8AC3E}">
        <p14:creationId xmlns:p14="http://schemas.microsoft.com/office/powerpoint/2010/main" val="98909772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10F840-5103-EC02-0E30-A11EB47819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BF9B0490-B844-DB3D-8215-3F9255861A2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12865" y="-14194"/>
            <a:ext cx="733488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Public Cloud Domain</a:t>
            </a:r>
            <a:endParaRPr spc="-10" dirty="0"/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2C5E9130-4E68-9206-A2DD-BBC866F8C3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668" y="1752600"/>
            <a:ext cx="9144000" cy="26108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Activities:</a:t>
            </a:r>
            <a:endParaRPr lang="en-US" sz="2800" dirty="0">
              <a:latin typeface="+mj-lt"/>
            </a:endParaRPr>
          </a:p>
          <a:p>
            <a:pPr marL="676275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Discussion:</a:t>
            </a:r>
            <a:r>
              <a:rPr lang="en-US" sz="2800" dirty="0">
                <a:latin typeface="+mj-lt"/>
              </a:rPr>
              <a:t> What are risks of using shared cloud?</a:t>
            </a:r>
          </a:p>
          <a:p>
            <a:pPr marL="676275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Shared cloud risks include data leakage, misconfigured access controls, and insecure APIs across tenants.</a:t>
            </a:r>
          </a:p>
        </p:txBody>
      </p:sp>
    </p:spTree>
    <p:extLst>
      <p:ext uri="{BB962C8B-B14F-4D97-AF65-F5344CB8AC3E}">
        <p14:creationId xmlns:p14="http://schemas.microsoft.com/office/powerpoint/2010/main" val="3380320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FCAA6A-BF82-BC6D-376D-2660BBFE62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C3A7BC58-27BB-3F4F-863E-2D02FA60A98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12865" y="-14194"/>
            <a:ext cx="733488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Public Cloud Domain</a:t>
            </a:r>
            <a:endParaRPr spc="-10" dirty="0"/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FF11D9AF-0FF9-CCB4-8B75-86CF56D4B7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761" y="990600"/>
            <a:ext cx="9144000" cy="13181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676275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Hands-on:</a:t>
            </a:r>
            <a:r>
              <a:rPr lang="en-US" sz="2800" dirty="0">
                <a:latin typeface="+mj-lt"/>
              </a:rPr>
              <a:t> Role-play setting MFA in Google Cloud/Azure portal.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1E9ADBE-5D44-269A-19B6-889AF77FF13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1481"/>
          <a:stretch/>
        </p:blipFill>
        <p:spPr>
          <a:xfrm>
            <a:off x="2533127" y="1915503"/>
            <a:ext cx="6588112" cy="3280331"/>
          </a:xfrm>
          <a:prstGeom prst="rect">
            <a:avLst/>
          </a:prstGeom>
        </p:spPr>
      </p:pic>
      <p:sp>
        <p:nvSpPr>
          <p:cNvPr id="7" name="Rectangle 1">
            <a:extLst>
              <a:ext uri="{FF2B5EF4-FFF2-40B4-BE49-F238E27FC236}">
                <a16:creationId xmlns:a16="http://schemas.microsoft.com/office/drawing/2014/main" id="{30172D3C-0B81-EF4A-4A91-BCA2AB84B4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761" y="4953000"/>
            <a:ext cx="6489277" cy="13181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FFFF00"/>
                </a:highlight>
                <a:latin typeface="+mj-lt"/>
              </a:rPr>
              <a:t>For Users:</a:t>
            </a:r>
          </a:p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Log into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hlinkClick r:id="rId3"/>
              </a:rPr>
              <a:t>https://myaccount.google.com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6910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0A1F6F-BF4D-76FF-C6D2-C6ACC8609F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C08C7CAE-C3C2-843A-E42C-994A7C95F2B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12865" y="-14194"/>
            <a:ext cx="733488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Public Cloud Domain</a:t>
            </a:r>
            <a:endParaRPr spc="-10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3835B5FA-4DE8-302E-4B86-4CD8CD0285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4636" y="744097"/>
            <a:ext cx="9178636" cy="6718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 startAt="2"/>
              <a:tabLst/>
            </a:pPr>
            <a:r>
              <a:rPr lang="en-US" altLang="en-US" sz="2800" dirty="0">
                <a:solidFill>
                  <a:schemeClr val="tx1"/>
                </a:solidFill>
                <a:latin typeface="+mj-lt"/>
              </a:rPr>
              <a:t>Go to Security &gt; </a:t>
            </a:r>
            <a:r>
              <a:rPr lang="en-US" altLang="en-US" sz="2800" b="1" dirty="0">
                <a:solidFill>
                  <a:schemeClr val="tx1"/>
                </a:solidFill>
                <a:latin typeface="+mj-lt"/>
              </a:rPr>
              <a:t>2-Step Verification</a:t>
            </a:r>
            <a:r>
              <a:rPr lang="en-US" altLang="en-US" sz="2800" dirty="0">
                <a:solidFill>
                  <a:schemeClr val="tx1"/>
                </a:solidFill>
                <a:latin typeface="+mj-lt"/>
              </a:rPr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EB202E-5873-3B8A-A077-A61D598165C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8333" b="24361"/>
          <a:stretch/>
        </p:blipFill>
        <p:spPr>
          <a:xfrm>
            <a:off x="3535878" y="1600200"/>
            <a:ext cx="5638800" cy="3890489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7570C1A-E1C4-4BA4-A0FF-33F498F40AFE}"/>
              </a:ext>
            </a:extLst>
          </p:cNvPr>
          <p:cNvSpPr/>
          <p:nvPr/>
        </p:nvSpPr>
        <p:spPr>
          <a:xfrm>
            <a:off x="3535878" y="4191000"/>
            <a:ext cx="2560122" cy="45720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B072462E-E302-C1B7-E4B7-2BBFA55DD868}"/>
              </a:ext>
            </a:extLst>
          </p:cNvPr>
          <p:cNvSpPr/>
          <p:nvPr/>
        </p:nvSpPr>
        <p:spPr>
          <a:xfrm>
            <a:off x="6400800" y="4929250"/>
            <a:ext cx="2560122" cy="45720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52906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BBD9CD-0AD2-5D8C-A6D8-1C47B6F8D7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D9E905D1-A476-4E96-E526-C8ADB7699F5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12865" y="-14194"/>
            <a:ext cx="733488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Public Cloud Domain</a:t>
            </a:r>
            <a:endParaRPr spc="-10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184E1506-8F9D-B437-8404-7C2712EC8A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543023"/>
            <a:ext cx="9178636" cy="32441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 startAt="3"/>
              <a:tabLst/>
            </a:pPr>
            <a:r>
              <a:rPr lang="en-US" altLang="en-US" sz="2800" dirty="0">
                <a:solidFill>
                  <a:schemeClr val="tx1"/>
                </a:solidFill>
                <a:latin typeface="+mj-lt"/>
              </a:rPr>
              <a:t>Click </a:t>
            </a:r>
            <a:r>
              <a:rPr lang="en-US" altLang="en-US" sz="2800" b="1" dirty="0">
                <a:solidFill>
                  <a:schemeClr val="tx1"/>
                </a:solidFill>
                <a:latin typeface="+mj-lt"/>
              </a:rPr>
              <a:t>Get Started</a:t>
            </a:r>
            <a:r>
              <a:rPr lang="en-US" altLang="en-US" sz="2800" dirty="0">
                <a:solidFill>
                  <a:schemeClr val="tx1"/>
                </a:solidFill>
                <a:latin typeface="+mj-lt"/>
              </a:rPr>
              <a:t>.</a:t>
            </a:r>
          </a:p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 startAt="3"/>
              <a:tabLst/>
            </a:pPr>
            <a:r>
              <a:rPr lang="en-US" altLang="en-US" sz="2800" dirty="0">
                <a:solidFill>
                  <a:schemeClr val="tx1"/>
                </a:solidFill>
                <a:latin typeface="+mj-lt"/>
              </a:rPr>
              <a:t>Enter password again.</a:t>
            </a:r>
          </a:p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 startAt="3"/>
              <a:tabLst/>
            </a:pPr>
            <a:r>
              <a:rPr lang="en-US" altLang="en-US" sz="2800" dirty="0">
                <a:solidFill>
                  <a:schemeClr val="tx1"/>
                </a:solidFill>
                <a:latin typeface="+mj-lt"/>
              </a:rPr>
              <a:t>Choose method: </a:t>
            </a:r>
            <a:r>
              <a:rPr lang="en-US" altLang="en-US" sz="2800" b="1" dirty="0">
                <a:solidFill>
                  <a:schemeClr val="tx1"/>
                </a:solidFill>
                <a:latin typeface="+mj-lt"/>
              </a:rPr>
              <a:t>Phone prompt, Authenticator App, or SMS code</a:t>
            </a:r>
            <a:r>
              <a:rPr lang="en-US" altLang="en-US" sz="2800" dirty="0">
                <a:solidFill>
                  <a:schemeClr val="tx1"/>
                </a:solidFill>
                <a:latin typeface="+mj-lt"/>
              </a:rPr>
              <a:t>.</a:t>
            </a:r>
          </a:p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 startAt="3"/>
              <a:tabLst/>
            </a:pPr>
            <a:r>
              <a:rPr lang="en-US" altLang="en-US" sz="2800" dirty="0">
                <a:solidFill>
                  <a:schemeClr val="tx1"/>
                </a:solidFill>
                <a:latin typeface="+mj-lt"/>
              </a:rPr>
              <a:t>Follow on-screen steps to finish setup.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C3D2B4F-65E6-0E67-D17C-03C25276B59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500" b="10000"/>
          <a:stretch/>
        </p:blipFill>
        <p:spPr>
          <a:xfrm>
            <a:off x="3276600" y="3777918"/>
            <a:ext cx="5866410" cy="3046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8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90912A-CD44-9FB9-337D-F385493038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F4C7CB90-D09C-A479-AB93-3CAFDCD420A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12865" y="-14194"/>
            <a:ext cx="733488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Public Cloud Domain</a:t>
            </a:r>
            <a:endParaRPr spc="-10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44C54FEE-C5CD-AED8-C532-48354A48E0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" y="609600"/>
            <a:ext cx="9144000" cy="58424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FFFF00"/>
                </a:highlight>
                <a:latin typeface="+mj-lt"/>
              </a:rPr>
              <a:t>For Admins (via Google Workspace):</a:t>
            </a:r>
          </a:p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Go to: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hlinkClick r:id="rId2"/>
              </a:rPr>
              <a:t>https://admin.google.com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Sign in as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admin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</a:p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Navigate: Security &gt; Authentication &gt; 2-step verification.</a:t>
            </a:r>
          </a:p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Click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“Allow users to turn on 2-step verification”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→ Save.</a:t>
            </a:r>
          </a:p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Optionally enforce MFA for all users:</a:t>
            </a:r>
          </a:p>
          <a:p>
            <a:pPr marL="914400" marR="0" lvl="1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Go to Users &gt; Select user/group.</a:t>
            </a:r>
          </a:p>
          <a:p>
            <a:pPr marL="914400" marR="0" lvl="1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Click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Security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tab → Turn on enforcement for 2-step verification.</a:t>
            </a:r>
          </a:p>
        </p:txBody>
      </p:sp>
    </p:spTree>
    <p:extLst>
      <p:ext uri="{BB962C8B-B14F-4D97-AF65-F5344CB8AC3E}">
        <p14:creationId xmlns:p14="http://schemas.microsoft.com/office/powerpoint/2010/main" val="40226166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61E4CA-288A-805C-217F-CB65953537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9FB3A84D-AB17-2D9E-260D-CF5E4BF368A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12865" y="-14194"/>
            <a:ext cx="733488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Public Cloud Domain</a:t>
            </a:r>
            <a:endParaRPr spc="-10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80EC2CAD-8242-56E6-5FE2-AE7C1433BE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-48491" y="559846"/>
            <a:ext cx="9178636" cy="6718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2800" b="1" dirty="0">
                <a:highlight>
                  <a:srgbClr val="FFFF00"/>
                </a:highlight>
                <a:latin typeface="+mj-lt"/>
              </a:rPr>
              <a:t>Microsoft Azure Portal – Enabling MFA</a:t>
            </a:r>
            <a:endParaRPr lang="en-US" altLang="en-US" sz="2800" b="1" dirty="0">
              <a:solidFill>
                <a:schemeClr val="tx1"/>
              </a:solidFill>
              <a:highlight>
                <a:srgbClr val="FFFF00"/>
              </a:highlight>
              <a:latin typeface="+mj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A245F0-F1C4-A1C9-399D-1D28AA557456}"/>
              </a:ext>
            </a:extLst>
          </p:cNvPr>
          <p:cNvSpPr txBox="1"/>
          <p:nvPr/>
        </p:nvSpPr>
        <p:spPr>
          <a:xfrm>
            <a:off x="-12865" y="1133886"/>
            <a:ext cx="9178636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highlight>
                  <a:srgbClr val="FFFF00"/>
                </a:highlight>
                <a:latin typeface="+mj-lt"/>
              </a:rPr>
              <a:t>For Users: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+mj-lt"/>
              </a:rPr>
              <a:t>Sign in at: </a:t>
            </a:r>
            <a:r>
              <a:rPr lang="en-US" sz="2800" dirty="0">
                <a:latin typeface="+mj-lt"/>
                <a:hlinkClick r:id="rId2"/>
              </a:rPr>
              <a:t>https://aka.ms/mfasetup</a:t>
            </a:r>
            <a:r>
              <a:rPr lang="en-US" sz="2800" dirty="0">
                <a:latin typeface="+mj-lt"/>
              </a:rPr>
              <a:t>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D8353B1-0AA0-25E0-6F2D-A1CA2E58203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8333" t="10000" r="25000" b="17407"/>
          <a:stretch/>
        </p:blipFill>
        <p:spPr>
          <a:xfrm>
            <a:off x="1645227" y="2452067"/>
            <a:ext cx="5853546" cy="421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551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37489" y="624585"/>
            <a:ext cx="212979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0" dirty="0"/>
              <a:t>References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10336" y="1670431"/>
            <a:ext cx="6075045" cy="215900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000" dirty="0">
                <a:solidFill>
                  <a:srgbClr val="3C3935"/>
                </a:solidFill>
                <a:latin typeface="Arial"/>
                <a:cs typeface="Arial"/>
              </a:rPr>
              <a:t>This</a:t>
            </a:r>
            <a:r>
              <a:rPr sz="2000" spc="-4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3C3935"/>
                </a:solidFill>
                <a:latin typeface="Arial"/>
                <a:cs typeface="Arial"/>
              </a:rPr>
              <a:t>lecture</a:t>
            </a:r>
            <a:r>
              <a:rPr sz="2000" spc="-5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3C3935"/>
                </a:solidFill>
                <a:latin typeface="Arial"/>
                <a:cs typeface="Arial"/>
              </a:rPr>
              <a:t>is</a:t>
            </a:r>
            <a:r>
              <a:rPr sz="2000" spc="-2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3C3935"/>
                </a:solidFill>
                <a:latin typeface="Arial"/>
                <a:cs typeface="Arial"/>
              </a:rPr>
              <a:t>based</a:t>
            </a:r>
            <a:r>
              <a:rPr sz="2000" spc="-4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2000" spc="-25" dirty="0">
                <a:solidFill>
                  <a:srgbClr val="3C3935"/>
                </a:solidFill>
                <a:latin typeface="Arial"/>
                <a:cs typeface="Arial"/>
              </a:rPr>
              <a:t>on</a:t>
            </a:r>
            <a:endParaRPr sz="20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675"/>
              </a:spcBef>
            </a:pPr>
            <a:endParaRPr sz="2000">
              <a:latin typeface="Arial"/>
              <a:cs typeface="Arial"/>
            </a:endParaRPr>
          </a:p>
          <a:p>
            <a:pPr marL="1014094">
              <a:lnSpc>
                <a:spcPct val="100000"/>
              </a:lnSpc>
            </a:pPr>
            <a:r>
              <a:rPr sz="2400" dirty="0">
                <a:latin typeface="Arial"/>
                <a:cs typeface="Arial"/>
              </a:rPr>
              <a:t>CISCO</a:t>
            </a:r>
            <a:r>
              <a:rPr sz="2400" spc="-12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Cybersecurity</a:t>
            </a:r>
            <a:r>
              <a:rPr sz="2400" spc="-120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Essentials</a:t>
            </a:r>
            <a:r>
              <a:rPr sz="2400" spc="-120" dirty="0">
                <a:latin typeface="Arial"/>
                <a:cs typeface="Arial"/>
              </a:rPr>
              <a:t> </a:t>
            </a:r>
            <a:r>
              <a:rPr sz="2400" spc="-20" dirty="0">
                <a:latin typeface="Arial"/>
                <a:cs typeface="Arial"/>
              </a:rPr>
              <a:t>v1.0</a:t>
            </a:r>
            <a:endParaRPr sz="2400">
              <a:latin typeface="Arial"/>
              <a:cs typeface="Arial"/>
            </a:endParaRPr>
          </a:p>
          <a:p>
            <a:pPr marL="1014094">
              <a:lnSpc>
                <a:spcPct val="100000"/>
              </a:lnSpc>
              <a:spcBef>
                <a:spcPts val="1090"/>
              </a:spcBef>
            </a:pPr>
            <a:r>
              <a:rPr sz="2000" dirty="0">
                <a:latin typeface="Arial"/>
                <a:cs typeface="Arial"/>
              </a:rPr>
              <a:t>Chapter</a:t>
            </a:r>
            <a:r>
              <a:rPr sz="2000" spc="-4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8:</a:t>
            </a:r>
            <a:r>
              <a:rPr sz="2000" spc="-4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Becoming</a:t>
            </a:r>
            <a:r>
              <a:rPr sz="2000" spc="-4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a</a:t>
            </a:r>
            <a:r>
              <a:rPr sz="2000" spc="-1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CS</a:t>
            </a:r>
            <a:r>
              <a:rPr sz="2000" spc="-30" dirty="0">
                <a:latin typeface="Arial"/>
                <a:cs typeface="Arial"/>
              </a:rPr>
              <a:t> </a:t>
            </a:r>
            <a:r>
              <a:rPr sz="2000" spc="-10" dirty="0">
                <a:latin typeface="Arial"/>
                <a:cs typeface="Arial"/>
              </a:rPr>
              <a:t>Specialist</a:t>
            </a:r>
            <a:endParaRPr sz="20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85"/>
              </a:spcBef>
            </a:pPr>
            <a:endParaRPr sz="2000">
              <a:latin typeface="Arial"/>
              <a:cs typeface="Arial"/>
            </a:endParaRPr>
          </a:p>
          <a:p>
            <a:pPr marL="1521460">
              <a:lnSpc>
                <a:spcPct val="100000"/>
              </a:lnSpc>
            </a:pPr>
            <a:r>
              <a:rPr sz="1800" dirty="0">
                <a:solidFill>
                  <a:srgbClr val="790F0F"/>
                </a:solidFill>
                <a:latin typeface="Arial"/>
                <a:cs typeface="Arial"/>
              </a:rPr>
              <a:t>CISCO</a:t>
            </a:r>
            <a:r>
              <a:rPr sz="1800" spc="-30" dirty="0">
                <a:solidFill>
                  <a:srgbClr val="790F0F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790F0F"/>
                </a:solidFill>
                <a:latin typeface="Arial"/>
                <a:cs typeface="Arial"/>
              </a:rPr>
              <a:t>material</a:t>
            </a:r>
            <a:r>
              <a:rPr sz="1800" spc="-15" dirty="0">
                <a:solidFill>
                  <a:srgbClr val="790F0F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790F0F"/>
                </a:solidFill>
                <a:latin typeface="Arial"/>
                <a:cs typeface="Arial"/>
              </a:rPr>
              <a:t>are</a:t>
            </a:r>
            <a:r>
              <a:rPr sz="1800" spc="-35" dirty="0">
                <a:solidFill>
                  <a:srgbClr val="790F0F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790F0F"/>
                </a:solidFill>
                <a:latin typeface="Arial"/>
                <a:cs typeface="Arial"/>
              </a:rPr>
              <a:t>used</a:t>
            </a:r>
            <a:r>
              <a:rPr sz="1800" spc="-20" dirty="0">
                <a:solidFill>
                  <a:srgbClr val="790F0F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790F0F"/>
                </a:solidFill>
                <a:latin typeface="Arial"/>
                <a:cs typeface="Arial"/>
              </a:rPr>
              <a:t>with</a:t>
            </a:r>
            <a:r>
              <a:rPr sz="1800" spc="5" dirty="0">
                <a:solidFill>
                  <a:srgbClr val="790F0F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790F0F"/>
                </a:solidFill>
                <a:latin typeface="Arial"/>
                <a:cs typeface="Arial"/>
              </a:rPr>
              <a:t>permission.</a:t>
            </a:r>
            <a:endParaRPr sz="1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81994F-7DD5-CC0D-324D-DE81EF28FF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C20E851D-EF85-F228-DAD5-21F7347FA62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12865" y="-14194"/>
            <a:ext cx="733488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Public Cloud Domain</a:t>
            </a:r>
            <a:endParaRPr spc="-10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5760B91F-4BF7-95FA-2541-2B3B65BE95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-48491" y="559846"/>
            <a:ext cx="9178636" cy="6718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2800" b="1" dirty="0">
                <a:highlight>
                  <a:srgbClr val="FFFF00"/>
                </a:highlight>
                <a:latin typeface="+mj-lt"/>
              </a:rPr>
              <a:t>Microsoft Azure Portal – Enabling MFA</a:t>
            </a:r>
            <a:endParaRPr lang="en-US" altLang="en-US" sz="2800" b="1" dirty="0">
              <a:solidFill>
                <a:schemeClr val="tx1"/>
              </a:solidFill>
              <a:highlight>
                <a:srgbClr val="FFFF00"/>
              </a:highlight>
              <a:latin typeface="+mj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EC4567-EECC-9415-AAC5-1C51A93716A1}"/>
              </a:ext>
            </a:extLst>
          </p:cNvPr>
          <p:cNvSpPr txBox="1"/>
          <p:nvPr/>
        </p:nvSpPr>
        <p:spPr>
          <a:xfrm>
            <a:off x="-12865" y="1133886"/>
            <a:ext cx="9178636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 startAt="2"/>
            </a:pPr>
            <a:r>
              <a:rPr lang="en-US" sz="2800" dirty="0">
                <a:latin typeface="+mj-lt"/>
              </a:rPr>
              <a:t>You’ll be prompted to set up MFA.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CF89D2-C927-9388-545A-5566AB3220C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23333"/>
          <a:stretch/>
        </p:blipFill>
        <p:spPr>
          <a:xfrm>
            <a:off x="-24740" y="2057400"/>
            <a:ext cx="9144000" cy="394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654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DC8423-DA4A-DCF2-3870-0EACE0224D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A2CC807A-723A-438E-D080-7EECBDFE195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855" t="-370" r="19166" b="15926"/>
          <a:stretch/>
        </p:blipFill>
        <p:spPr>
          <a:xfrm>
            <a:off x="16823" y="-152400"/>
            <a:ext cx="9127177" cy="701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00349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93E395-55D2-6218-0256-BE7D5D2E39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B5AB546-E93C-64D6-C974-7DE677F6D4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52400"/>
            <a:ext cx="8393644" cy="39035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FFFF00"/>
                </a:highlight>
                <a:latin typeface="+mj-lt"/>
              </a:rPr>
              <a:t>For Admins:</a:t>
            </a:r>
          </a:p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Go to: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hlinkClick r:id="rId2"/>
              </a:rPr>
              <a:t>https://portal.azure.com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Navigate: Azure Active Directory &gt; Users.</a:t>
            </a:r>
          </a:p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Click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Multi-Factor Authentication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(at the top menu).</a:t>
            </a:r>
          </a:p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Find the user → Click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Enable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</a:p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User status changes to “Enabled.”</a:t>
            </a:r>
          </a:p>
        </p:txBody>
      </p:sp>
    </p:spTree>
    <p:extLst>
      <p:ext uri="{BB962C8B-B14F-4D97-AF65-F5344CB8AC3E}">
        <p14:creationId xmlns:p14="http://schemas.microsoft.com/office/powerpoint/2010/main" val="50363333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F92D44-F746-36F5-83EA-E0201B052D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E2542881-D16C-EDE2-77EE-4950E011739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12865" y="-14194"/>
            <a:ext cx="733488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Public Cloud Domain</a:t>
            </a:r>
            <a:endParaRPr spc="-10" dirty="0"/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61405577-F8CA-777C-7781-8F5FFB9118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-28699" y="838200"/>
            <a:ext cx="9144000" cy="13181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676275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Problem-solving:</a:t>
            </a:r>
            <a:r>
              <a:rPr lang="en-US" sz="2800" dirty="0">
                <a:latin typeface="+mj-lt"/>
              </a:rPr>
              <a:t> Draft cloud access policies for a Melbourne startup.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A3B541-38F2-D7F9-D27E-C1FBCDAC7566}"/>
              </a:ext>
            </a:extLst>
          </p:cNvPr>
          <p:cNvSpPr txBox="1"/>
          <p:nvPr/>
        </p:nvSpPr>
        <p:spPr>
          <a:xfrm>
            <a:off x="228600" y="2667483"/>
            <a:ext cx="8508670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latin typeface="+mj-lt"/>
              </a:rPr>
              <a:t>Policy draft: (1) Enforce MFA, (2) Restrict access by role/location, (3) Log and review access weekly.</a:t>
            </a:r>
            <a:endParaRPr lang="en-AU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51647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A25FC9-B4F2-8A40-82E5-A42762904D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4CBDEA3B-6B32-2E47-AEF5-BDB5E22859F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12865" y="-14194"/>
            <a:ext cx="733488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Public Cloud Domain</a:t>
            </a:r>
            <a:endParaRPr spc="-10" dirty="0"/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D94A71F6-69C8-F181-E054-870261498A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2865" y="914400"/>
            <a:ext cx="9144000" cy="6718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676275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Debate:</a:t>
            </a:r>
            <a:r>
              <a:rPr lang="en-US" sz="2800" dirty="0">
                <a:latin typeface="+mj-lt"/>
              </a:rPr>
              <a:t> Is public cloud truly secure?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C5612F-927B-AADF-0BBE-5E871F2CB7B4}"/>
              </a:ext>
            </a:extLst>
          </p:cNvPr>
          <p:cNvSpPr txBox="1"/>
          <p:nvPr/>
        </p:nvSpPr>
        <p:spPr>
          <a:xfrm>
            <a:off x="381000" y="1828801"/>
            <a:ext cx="8203870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i="1" dirty="0">
                <a:latin typeface="+mj-lt"/>
              </a:rPr>
              <a:t>Yes</a:t>
            </a:r>
            <a:r>
              <a:rPr lang="en-US" sz="2800" dirty="0">
                <a:latin typeface="+mj-lt"/>
              </a:rPr>
              <a:t>: Top providers offer strong encryption and compliance. </a:t>
            </a:r>
            <a:r>
              <a:rPr lang="en-US" sz="2800" i="1" dirty="0">
                <a:latin typeface="+mj-lt"/>
              </a:rPr>
              <a:t>No</a:t>
            </a:r>
            <a:r>
              <a:rPr lang="en-US" sz="2800" dirty="0">
                <a:latin typeface="+mj-lt"/>
              </a:rPr>
              <a:t>: Users still misconfigure settings, leading to breaches.</a:t>
            </a:r>
            <a:endParaRPr lang="en-AU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89379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8ACB3F-8E98-50B6-F69F-DE4F735920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9AFA8BF3-CB18-5A0F-3690-FACD9031303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12865" y="-14194"/>
            <a:ext cx="733488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Public Cloud Domain</a:t>
            </a:r>
            <a:endParaRPr spc="-10" dirty="0"/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46F55B7F-36F9-7EEE-539A-9178D485EE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2657" y="990600"/>
            <a:ext cx="9144000" cy="13181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676275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Research Q:</a:t>
            </a:r>
            <a:r>
              <a:rPr lang="en-US" sz="2800" dirty="0">
                <a:latin typeface="+mj-lt"/>
              </a:rPr>
              <a:t> Compare AWS and Azure compliance with Australian privacy laws.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ACE708-6574-E90F-7DA3-E13A22A8CA9A}"/>
              </a:ext>
            </a:extLst>
          </p:cNvPr>
          <p:cNvSpPr txBox="1"/>
          <p:nvPr/>
        </p:nvSpPr>
        <p:spPr>
          <a:xfrm>
            <a:off x="304800" y="2739535"/>
            <a:ext cx="8356270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latin typeface="+mj-lt"/>
              </a:rPr>
              <a:t>AWS and Azure both comply with </a:t>
            </a:r>
            <a:r>
              <a:rPr lang="en-US" sz="2800" b="1" dirty="0">
                <a:latin typeface="+mj-lt"/>
              </a:rPr>
              <a:t>Australian Privacy Principles (APPs)</a:t>
            </a:r>
            <a:r>
              <a:rPr lang="en-US" sz="2800" dirty="0">
                <a:latin typeface="+mj-lt"/>
              </a:rPr>
              <a:t> and offer </a:t>
            </a:r>
            <a:r>
              <a:rPr lang="en-US" sz="2800" b="1" dirty="0">
                <a:latin typeface="+mj-lt"/>
              </a:rPr>
              <a:t>data residency options</a:t>
            </a:r>
            <a:r>
              <a:rPr lang="en-US" sz="2800" dirty="0">
                <a:latin typeface="+mj-lt"/>
              </a:rPr>
              <a:t> in Australia; Azure has local certifications like IRAP.</a:t>
            </a:r>
            <a:endParaRPr lang="en-AU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18775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468837-7595-0FFE-A1D6-4A432886F0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C8CED675-B3BE-2076-4DB8-3B98825F51A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12865" y="-14194"/>
            <a:ext cx="733488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Physical Facilities Domain</a:t>
            </a:r>
            <a:endParaRPr spc="-1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A5D0AB-8F66-7CBC-1FE5-51508AC93A1A}"/>
              </a:ext>
            </a:extLst>
          </p:cNvPr>
          <p:cNvSpPr txBox="1"/>
          <p:nvPr/>
        </p:nvSpPr>
        <p:spPr>
          <a:xfrm>
            <a:off x="393865" y="1477248"/>
            <a:ext cx="8356270" cy="4549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All your fancy digital security fails if someone walks into your server room!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Threats include weather, unlocked doors, and tailgating.</a:t>
            </a:r>
          </a:p>
          <a:p>
            <a:pPr>
              <a:lnSpc>
                <a:spcPct val="150000"/>
              </a:lnSpc>
            </a:pPr>
            <a:r>
              <a:rPr lang="en-US" sz="2800" b="1" dirty="0">
                <a:latin typeface="+mj-lt"/>
              </a:rPr>
              <a:t>Example (Australia):</a:t>
            </a:r>
            <a:endParaRPr lang="en-US" sz="2800" dirty="0">
              <a:latin typeface="+mj-lt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A Canberra company lost 48 hours of service during bushfires—no physical backup location.</a:t>
            </a:r>
          </a:p>
        </p:txBody>
      </p:sp>
    </p:spTree>
    <p:extLst>
      <p:ext uri="{BB962C8B-B14F-4D97-AF65-F5344CB8AC3E}">
        <p14:creationId xmlns:p14="http://schemas.microsoft.com/office/powerpoint/2010/main" val="198120164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59C168-4352-90FD-A844-6FAFFFFF33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109B27EA-274E-D4A3-A5C5-4130F02065F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12865" y="-14194"/>
            <a:ext cx="733488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Physical Facilities Domain</a:t>
            </a:r>
            <a:endParaRPr spc="-1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8908BD-88BD-E7FE-2A27-73D4B4D4411B}"/>
              </a:ext>
            </a:extLst>
          </p:cNvPr>
          <p:cNvSpPr txBox="1"/>
          <p:nvPr/>
        </p:nvSpPr>
        <p:spPr>
          <a:xfrm>
            <a:off x="0" y="594482"/>
            <a:ext cx="9144000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Activities:</a:t>
            </a:r>
            <a:endParaRPr lang="en-US" sz="2800" dirty="0">
              <a:latin typeface="+mj-lt"/>
            </a:endParaRPr>
          </a:p>
          <a:p>
            <a:pPr marL="760413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Discussion:</a:t>
            </a:r>
            <a:r>
              <a:rPr lang="en-US" sz="2800" dirty="0">
                <a:latin typeface="+mj-lt"/>
              </a:rPr>
              <a:t> Why do orgs neglect physical security?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F78A158C-26A3-2D3B-D37B-9B4A56D348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2865" y="2133600"/>
            <a:ext cx="9144000" cy="954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Physical security is often neglected due to overreliance on digital controls, budget limits, or lack of awareness.</a:t>
            </a:r>
          </a:p>
        </p:txBody>
      </p:sp>
    </p:spTree>
    <p:extLst>
      <p:ext uri="{BB962C8B-B14F-4D97-AF65-F5344CB8AC3E}">
        <p14:creationId xmlns:p14="http://schemas.microsoft.com/office/powerpoint/2010/main" val="3841606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49148C-D081-C10A-F77C-64EECDBFDB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A1F93B7A-C4AC-E239-D367-62854981DAC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12865" y="-14194"/>
            <a:ext cx="733488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Physical Facilities Domain</a:t>
            </a:r>
            <a:endParaRPr spc="-1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5B1EA41-5151-6632-FFC9-99E2BD0209FA}"/>
              </a:ext>
            </a:extLst>
          </p:cNvPr>
          <p:cNvSpPr txBox="1"/>
          <p:nvPr/>
        </p:nvSpPr>
        <p:spPr>
          <a:xfrm>
            <a:off x="0" y="594482"/>
            <a:ext cx="9144000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0413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Hands-on:</a:t>
            </a:r>
            <a:r>
              <a:rPr lang="en-US" sz="2800" dirty="0">
                <a:latin typeface="+mj-lt"/>
              </a:rPr>
              <a:t> Security audit of your building/classroom entry system.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AD064E-3C30-B67A-6329-FC13F3D060A5}"/>
              </a:ext>
            </a:extLst>
          </p:cNvPr>
          <p:cNvSpPr txBox="1"/>
          <p:nvPr/>
        </p:nvSpPr>
        <p:spPr>
          <a:xfrm>
            <a:off x="241465" y="1947299"/>
            <a:ext cx="8661070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latin typeface="+mj-lt"/>
              </a:rPr>
              <a:t>Inspect door locks, access card readers, CCTV presence, visitor logs—note gaps or weaknesses in entry control.</a:t>
            </a:r>
            <a:endParaRPr lang="en-AU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08946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4461EF-3ADD-7FCF-C481-3C40F91F42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E3750A2E-F812-86BE-CCA4-9E199BC740B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12865" y="-14194"/>
            <a:ext cx="733488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Physical Facilities Domain</a:t>
            </a:r>
            <a:endParaRPr spc="-1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F50A05-50B8-77E0-6419-F6DB24D6576F}"/>
              </a:ext>
            </a:extLst>
          </p:cNvPr>
          <p:cNvSpPr txBox="1"/>
          <p:nvPr/>
        </p:nvSpPr>
        <p:spPr>
          <a:xfrm>
            <a:off x="0" y="594482"/>
            <a:ext cx="9144000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0413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Problem-solving:</a:t>
            </a:r>
            <a:r>
              <a:rPr lang="en-US" sz="2800" dirty="0">
                <a:latin typeface="+mj-lt"/>
              </a:rPr>
              <a:t> Build an emergency plan for a Sydney office tower.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7C6E672D-7886-28B8-B47D-92699E0049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89" y="1955407"/>
            <a:ext cx="9144000" cy="1964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Emergency plan should include evacuation routes, fire/smoke sensors, emergency contacts, access control override, and backup power protocols.</a:t>
            </a:r>
          </a:p>
        </p:txBody>
      </p:sp>
    </p:spTree>
    <p:extLst>
      <p:ext uri="{BB962C8B-B14F-4D97-AF65-F5344CB8AC3E}">
        <p14:creationId xmlns:p14="http://schemas.microsoft.com/office/powerpoint/2010/main" val="4067491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-9896" y="-22761"/>
            <a:ext cx="733488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dirty="0"/>
              <a:t>User</a:t>
            </a:r>
            <a:r>
              <a:rPr spc="-10" dirty="0"/>
              <a:t> Domain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346507-28DE-E9D5-897E-FA9352E82049}"/>
              </a:ext>
            </a:extLst>
          </p:cNvPr>
          <p:cNvSpPr txBox="1"/>
          <p:nvPr/>
        </p:nvSpPr>
        <p:spPr>
          <a:xfrm>
            <a:off x="152400" y="838200"/>
            <a:ext cx="8839200" cy="51961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Users (like staff or customers) are often the easiest way for hackers to get in—via weak passwords, clicking bad links, etc.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Think of users as "doors to the house"—some are left open accidentally.</a:t>
            </a:r>
          </a:p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Example (Australia):</a:t>
            </a:r>
            <a:endParaRPr lang="en-US" sz="2800" dirty="0">
              <a:latin typeface="+mj-lt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A Melbourne healthcare clinic had patient data leaked after an employee clicked a phishing link.</a:t>
            </a: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6DDFB8-5209-6187-DB04-F262B352C9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D78D4162-F92E-1C0D-9D78-3E75E381DC0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12865" y="-14194"/>
            <a:ext cx="733488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Physical Facilities Domain</a:t>
            </a:r>
            <a:endParaRPr spc="-1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994B80-74E5-F22E-1AFC-6A2B21507C8A}"/>
              </a:ext>
            </a:extLst>
          </p:cNvPr>
          <p:cNvSpPr txBox="1"/>
          <p:nvPr/>
        </p:nvSpPr>
        <p:spPr>
          <a:xfrm>
            <a:off x="0" y="594482"/>
            <a:ext cx="9144000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0413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Debate:</a:t>
            </a:r>
            <a:r>
              <a:rPr lang="en-US" sz="2800" dirty="0">
                <a:latin typeface="+mj-lt"/>
              </a:rPr>
              <a:t> Should physical and cyber security be managed by one team?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88DBDB8-92AC-3437-3A96-BC4F23725BCF}"/>
              </a:ext>
            </a:extLst>
          </p:cNvPr>
          <p:cNvSpPr txBox="1"/>
          <p:nvPr/>
        </p:nvSpPr>
        <p:spPr>
          <a:xfrm>
            <a:off x="0" y="2286000"/>
            <a:ext cx="9055508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i="1" dirty="0">
                <a:latin typeface="+mj-lt"/>
              </a:rPr>
              <a:t>Yes</a:t>
            </a:r>
            <a:r>
              <a:rPr lang="en-US" sz="2800" dirty="0">
                <a:latin typeface="+mj-lt"/>
              </a:rPr>
              <a:t>: Unified teams ensure integrated threat response. </a:t>
            </a:r>
            <a:r>
              <a:rPr lang="en-US" sz="2800" i="1" dirty="0">
                <a:latin typeface="+mj-lt"/>
              </a:rPr>
              <a:t>No</a:t>
            </a:r>
            <a:r>
              <a:rPr lang="en-US" sz="2800" dirty="0">
                <a:latin typeface="+mj-lt"/>
              </a:rPr>
              <a:t>: Each requires </a:t>
            </a:r>
            <a:r>
              <a:rPr lang="en-US" sz="2800" dirty="0" err="1">
                <a:latin typeface="+mj-lt"/>
              </a:rPr>
              <a:t>specialised</a:t>
            </a:r>
            <a:r>
              <a:rPr lang="en-US" sz="2800" dirty="0">
                <a:latin typeface="+mj-lt"/>
              </a:rPr>
              <a:t> expertise—separate teams may work better with coordination.</a:t>
            </a:r>
            <a:endParaRPr lang="en-AU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77733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31BB36-7A4F-83FC-E031-895461B720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47E5B8DE-D0F5-08C1-7C78-EE12CE56BBE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12865" y="-14194"/>
            <a:ext cx="733488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Physical Facilities Domain</a:t>
            </a:r>
            <a:endParaRPr spc="-1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44AA692-66AB-4A32-0FD0-731AB1100319}"/>
              </a:ext>
            </a:extLst>
          </p:cNvPr>
          <p:cNvSpPr txBox="1"/>
          <p:nvPr/>
        </p:nvSpPr>
        <p:spPr>
          <a:xfrm>
            <a:off x="0" y="594482"/>
            <a:ext cx="9144000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0413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Research Q:</a:t>
            </a:r>
            <a:r>
              <a:rPr lang="en-US" sz="2800" dirty="0">
                <a:latin typeface="+mj-lt"/>
              </a:rPr>
              <a:t> How do Australian companies secure server rooms physically?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B3102B-04D9-6B04-1982-51681304C399}"/>
              </a:ext>
            </a:extLst>
          </p:cNvPr>
          <p:cNvSpPr txBox="1"/>
          <p:nvPr/>
        </p:nvSpPr>
        <p:spPr>
          <a:xfrm>
            <a:off x="-12865" y="2314252"/>
            <a:ext cx="9184478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latin typeface="+mj-lt"/>
              </a:rPr>
              <a:t>Australian companies use </a:t>
            </a:r>
            <a:r>
              <a:rPr lang="en-US" sz="2800" b="1" dirty="0">
                <a:latin typeface="+mj-lt"/>
              </a:rPr>
              <a:t>keycard access</a:t>
            </a:r>
            <a:r>
              <a:rPr lang="en-US" sz="2800" dirty="0">
                <a:latin typeface="+mj-lt"/>
              </a:rPr>
              <a:t>, </a:t>
            </a:r>
            <a:r>
              <a:rPr lang="en-US" sz="2800" b="1" dirty="0">
                <a:latin typeface="+mj-lt"/>
              </a:rPr>
              <a:t>24/7 CCTV</a:t>
            </a:r>
            <a:r>
              <a:rPr lang="en-US" sz="2800" dirty="0">
                <a:latin typeface="+mj-lt"/>
              </a:rPr>
              <a:t>, </a:t>
            </a:r>
            <a:r>
              <a:rPr lang="en-US" sz="2800" b="1" dirty="0">
                <a:latin typeface="+mj-lt"/>
              </a:rPr>
              <a:t>biometric locks</a:t>
            </a:r>
            <a:r>
              <a:rPr lang="en-US" sz="2800" dirty="0">
                <a:latin typeface="+mj-lt"/>
              </a:rPr>
              <a:t>, and </a:t>
            </a:r>
            <a:r>
              <a:rPr lang="en-US" sz="2800" b="1" dirty="0">
                <a:latin typeface="+mj-lt"/>
              </a:rPr>
              <a:t>restricted personnel lists</a:t>
            </a:r>
            <a:r>
              <a:rPr lang="en-US" sz="2800" dirty="0">
                <a:latin typeface="+mj-lt"/>
              </a:rPr>
              <a:t> to secure server rooms, aligned with ISO/IEC 27001 and ACSC guidance.</a:t>
            </a:r>
            <a:endParaRPr lang="en-AU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46423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D758B5-40F7-422B-6D2E-5A55D890A5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0458737E-1823-CDDE-0849-193046EB8C8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12865" y="-14194"/>
            <a:ext cx="733488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Application Domain</a:t>
            </a:r>
            <a:endParaRPr spc="-1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CB59AC-910A-A69F-C6DF-E8367C4E9C44}"/>
              </a:ext>
            </a:extLst>
          </p:cNvPr>
          <p:cNvSpPr txBox="1"/>
          <p:nvPr/>
        </p:nvSpPr>
        <p:spPr>
          <a:xfrm>
            <a:off x="0" y="1477248"/>
            <a:ext cx="9144000" cy="39035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Applications (software systems) are your tools; if broken, the job stops.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Downtime, data loss, and bugs can crash critical systems.</a:t>
            </a:r>
          </a:p>
          <a:p>
            <a:pPr>
              <a:lnSpc>
                <a:spcPct val="150000"/>
              </a:lnSpc>
            </a:pPr>
            <a:r>
              <a:rPr lang="en-US" sz="2800" b="1" dirty="0">
                <a:latin typeface="+mj-lt"/>
              </a:rPr>
              <a:t>Example (Australia):</a:t>
            </a:r>
            <a:endParaRPr lang="en-US" sz="2800" dirty="0">
              <a:latin typeface="+mj-lt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An online retail system in Perth crashed during EOFY sale due to poor software testing.</a:t>
            </a:r>
          </a:p>
        </p:txBody>
      </p:sp>
    </p:spTree>
    <p:extLst>
      <p:ext uri="{BB962C8B-B14F-4D97-AF65-F5344CB8AC3E}">
        <p14:creationId xmlns:p14="http://schemas.microsoft.com/office/powerpoint/2010/main" val="36826341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A5CB5E-FE33-B4C3-13E0-5512A111A9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0CC56BD3-94E1-C552-FFB5-B6BB397178D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12865" y="-14194"/>
            <a:ext cx="733488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Application Domain</a:t>
            </a:r>
            <a:endParaRPr spc="-1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56CB26D-4C99-62F4-BCB4-E0284C5FE765}"/>
              </a:ext>
            </a:extLst>
          </p:cNvPr>
          <p:cNvSpPr txBox="1"/>
          <p:nvPr/>
        </p:nvSpPr>
        <p:spPr>
          <a:xfrm>
            <a:off x="0" y="1477248"/>
            <a:ext cx="9144000" cy="13154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Problem-solving:</a:t>
            </a:r>
            <a:r>
              <a:rPr lang="en-US" sz="2800" dirty="0">
                <a:latin typeface="+mj-lt"/>
              </a:rPr>
              <a:t> Plan backup and failover for a banking system.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3F790A-EE82-16AD-78F9-11F66575186B}"/>
              </a:ext>
            </a:extLst>
          </p:cNvPr>
          <p:cNvSpPr txBox="1"/>
          <p:nvPr/>
        </p:nvSpPr>
        <p:spPr>
          <a:xfrm>
            <a:off x="51618" y="3083072"/>
            <a:ext cx="9092382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latin typeface="+mj-lt"/>
              </a:rPr>
              <a:t>Design includes real-time backups, offsite replication, automated failover to secondary systems, and disaster recovery testing.</a:t>
            </a:r>
            <a:endParaRPr lang="en-AU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92091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21944" y="2824098"/>
            <a:ext cx="8295005" cy="1183640"/>
          </a:xfrm>
          <a:prstGeom prst="rect">
            <a:avLst/>
          </a:prstGeom>
        </p:spPr>
        <p:txBody>
          <a:bodyPr vert="horz" wrap="square" lIns="0" tIns="81280" rIns="0" bIns="0" rtlCol="0">
            <a:spAutoFit/>
          </a:bodyPr>
          <a:lstStyle/>
          <a:p>
            <a:pPr marL="2708910" marR="5080" indent="-2696845">
              <a:lnSpc>
                <a:spcPts val="4320"/>
              </a:lnSpc>
              <a:spcBef>
                <a:spcPts val="640"/>
              </a:spcBef>
            </a:pPr>
            <a:r>
              <a:rPr sz="4000" spc="-10" dirty="0"/>
              <a:t>Understanding</a:t>
            </a:r>
            <a:r>
              <a:rPr sz="4000" spc="-75" dirty="0"/>
              <a:t> </a:t>
            </a:r>
            <a:r>
              <a:rPr sz="4000" dirty="0"/>
              <a:t>the</a:t>
            </a:r>
            <a:r>
              <a:rPr sz="4000" spc="-105" dirty="0"/>
              <a:t> </a:t>
            </a:r>
            <a:r>
              <a:rPr sz="4000" dirty="0"/>
              <a:t>Ethics</a:t>
            </a:r>
            <a:r>
              <a:rPr sz="4000" spc="-90" dirty="0"/>
              <a:t> </a:t>
            </a:r>
            <a:r>
              <a:rPr sz="4000" dirty="0"/>
              <a:t>of</a:t>
            </a:r>
            <a:r>
              <a:rPr sz="4000" spc="-105" dirty="0"/>
              <a:t> </a:t>
            </a:r>
            <a:r>
              <a:rPr sz="4000" dirty="0"/>
              <a:t>Working</a:t>
            </a:r>
            <a:r>
              <a:rPr sz="4000" spc="-80" dirty="0"/>
              <a:t> </a:t>
            </a:r>
            <a:r>
              <a:rPr sz="4000" spc="-25" dirty="0"/>
              <a:t>in </a:t>
            </a:r>
            <a:r>
              <a:rPr sz="4000" spc="-10" dirty="0"/>
              <a:t>Cybersecurity</a:t>
            </a:r>
            <a:endParaRPr sz="4000"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2123" y="0"/>
            <a:ext cx="733488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Ethics and Guiding Principles</a:t>
            </a:r>
            <a:endParaRPr spc="-1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78D3831-553E-FE6F-D8C5-C390162EC228}"/>
              </a:ext>
            </a:extLst>
          </p:cNvPr>
          <p:cNvSpPr txBox="1"/>
          <p:nvPr/>
        </p:nvSpPr>
        <p:spPr>
          <a:xfrm>
            <a:off x="22122" y="762000"/>
            <a:ext cx="9121877" cy="58424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Ethics = Your Inner Compass</a:t>
            </a:r>
            <a:br>
              <a:rPr lang="en-US" sz="2800" dirty="0">
                <a:latin typeface="+mj-lt"/>
              </a:rPr>
            </a:br>
            <a:r>
              <a:rPr lang="en-US" sz="2800" dirty="0">
                <a:latin typeface="+mj-lt"/>
              </a:rPr>
              <a:t>Imagine you're a lifeguard. You could technically check your phone while watching the pool, but ethically, you shouldn't. Similarly, cybersecurity specialists must do what's right, even if the law doesn't say “no.”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Analogy: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latin typeface="+mj-lt"/>
              </a:rPr>
              <a:t>A cybersecurity specialist is like a bank vault manager — trusted with immense responsibility and expected to act ethically beyond legal compliance.</a:t>
            </a: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F8ADFE-8452-7070-A3C8-D1D15837FE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B33CDEC5-06C7-F711-D52B-F5CB443B2F4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123" y="0"/>
            <a:ext cx="733488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Ethics and Guiding Principles</a:t>
            </a:r>
            <a:endParaRPr spc="-1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CD7F75-1A12-1ADE-7FB6-D81B487BB2D9}"/>
              </a:ext>
            </a:extLst>
          </p:cNvPr>
          <p:cNvSpPr txBox="1"/>
          <p:nvPr/>
        </p:nvSpPr>
        <p:spPr>
          <a:xfrm>
            <a:off x="22122" y="762000"/>
            <a:ext cx="9121877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Australian Example: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latin typeface="+mj-lt"/>
              </a:rPr>
              <a:t>The </a:t>
            </a:r>
            <a:r>
              <a:rPr lang="en-US" sz="2800" b="1" dirty="0">
                <a:latin typeface="+mj-lt"/>
              </a:rPr>
              <a:t>OAIC (Office of the Australian Information Commissioner)</a:t>
            </a:r>
            <a:r>
              <a:rPr lang="en-US" sz="2800" dirty="0">
                <a:latin typeface="+mj-lt"/>
              </a:rPr>
              <a:t> enforces ethical handling of data under the </a:t>
            </a:r>
            <a:r>
              <a:rPr lang="en-US" sz="2800" b="1" dirty="0">
                <a:latin typeface="+mj-lt"/>
              </a:rPr>
              <a:t>Privacy Act 1988</a:t>
            </a:r>
            <a:r>
              <a:rPr lang="en-US" sz="2800" dirty="0"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7653799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9AE4A5-6198-4AFA-5B68-7C668E42B7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94E9AA25-7450-4950-505C-5D509D7835A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123" y="0"/>
            <a:ext cx="733488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Ethics and Guiding Principles</a:t>
            </a:r>
            <a:endParaRPr spc="-1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847D6E-3332-8655-B1EE-C20E253ED2C1}"/>
              </a:ext>
            </a:extLst>
          </p:cNvPr>
          <p:cNvSpPr txBox="1"/>
          <p:nvPr/>
        </p:nvSpPr>
        <p:spPr>
          <a:xfrm>
            <a:off x="22122" y="762000"/>
            <a:ext cx="9121877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Activities: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Problem-solving:</a:t>
            </a:r>
            <a:r>
              <a:rPr lang="en-US" sz="2800" dirty="0">
                <a:latin typeface="+mj-lt"/>
              </a:rPr>
              <a:t> You find sensitive info accidentally left open. What’s the ethical response?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2D4E85-49DB-A0DB-B033-EEC96BED2C12}"/>
              </a:ext>
            </a:extLst>
          </p:cNvPr>
          <p:cNvSpPr txBox="1"/>
          <p:nvPr/>
        </p:nvSpPr>
        <p:spPr>
          <a:xfrm>
            <a:off x="19665" y="2914472"/>
            <a:ext cx="8971936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latin typeface="+mj-lt"/>
              </a:rPr>
              <a:t>Ethically, report it immediately to the appropriate authority (e.g., IT/security team), avoid accessing or sharing the information.</a:t>
            </a:r>
            <a:endParaRPr lang="en-AU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76360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A51CE9-8814-1F7A-8EEC-E3D633EEC4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5C34C94C-D2E5-C93A-DA98-FA34DE02AA3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123" y="0"/>
            <a:ext cx="733488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Cyber Laws and Liability</a:t>
            </a:r>
            <a:endParaRPr spc="-1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34CED3-F260-EB9E-FD11-CA0DC98E4160}"/>
              </a:ext>
            </a:extLst>
          </p:cNvPr>
          <p:cNvSpPr txBox="1"/>
          <p:nvPr/>
        </p:nvSpPr>
        <p:spPr>
          <a:xfrm>
            <a:off x="27040" y="494531"/>
            <a:ext cx="9121877" cy="64888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+mj-lt"/>
              </a:rPr>
              <a:t>Cyber laws = Digital Rules of the Road</a:t>
            </a:r>
            <a:br>
              <a:rPr lang="en-US" sz="2800" dirty="0">
                <a:latin typeface="+mj-lt"/>
              </a:rPr>
            </a:br>
            <a:r>
              <a:rPr lang="en-US" sz="2800" dirty="0">
                <a:latin typeface="+mj-lt"/>
              </a:rPr>
              <a:t>Laws tell us what not to do online—like don’t steal, don’t hack. But tech moves faster than the law. That’s where gaps happen.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Analogy: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latin typeface="+mj-lt"/>
              </a:rPr>
              <a:t>Imagine roads with self-driving cars but no traffic laws yet. That’s what modern cyberspace can feel like.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Australian Example: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latin typeface="+mj-lt"/>
              </a:rPr>
              <a:t>Australia’s </a:t>
            </a:r>
            <a:r>
              <a:rPr lang="en-US" sz="2800" b="1" dirty="0">
                <a:latin typeface="+mj-lt"/>
              </a:rPr>
              <a:t>Criminal Code Act 1995</a:t>
            </a:r>
            <a:r>
              <a:rPr lang="en-US" sz="2800" dirty="0">
                <a:latin typeface="+mj-lt"/>
              </a:rPr>
              <a:t> includes offences for hacking, malware, and unauthorized access.</a:t>
            </a:r>
          </a:p>
        </p:txBody>
      </p:sp>
    </p:spTree>
    <p:extLst>
      <p:ext uri="{BB962C8B-B14F-4D97-AF65-F5344CB8AC3E}">
        <p14:creationId xmlns:p14="http://schemas.microsoft.com/office/powerpoint/2010/main" val="427223212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394171-013E-A5CB-A9FD-82B101CF9C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641D54A1-A5A6-7000-0C1A-19E09676282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123" y="0"/>
            <a:ext cx="733488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Cyber Laws and Liability</a:t>
            </a:r>
            <a:endParaRPr spc="-1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BB9BFC-DDAA-9D40-CF92-201A47BD7EF7}"/>
              </a:ext>
            </a:extLst>
          </p:cNvPr>
          <p:cNvSpPr txBox="1"/>
          <p:nvPr/>
        </p:nvSpPr>
        <p:spPr>
          <a:xfrm>
            <a:off x="27040" y="494531"/>
            <a:ext cx="9121877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Activities: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Debate:</a:t>
            </a:r>
            <a:r>
              <a:rPr lang="en-US" sz="2800" dirty="0">
                <a:latin typeface="+mj-lt"/>
              </a:rPr>
              <a:t> “The law should always evolve faster than the technology.”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D34818-86E0-A234-53CD-F905D6ED80C8}"/>
              </a:ext>
            </a:extLst>
          </p:cNvPr>
          <p:cNvSpPr txBox="1"/>
          <p:nvPr/>
        </p:nvSpPr>
        <p:spPr>
          <a:xfrm>
            <a:off x="27039" y="2667000"/>
            <a:ext cx="9121877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i="1" dirty="0">
                <a:latin typeface="+mj-lt"/>
              </a:rPr>
              <a:t>Yes</a:t>
            </a:r>
            <a:r>
              <a:rPr lang="en-US" sz="2800" dirty="0">
                <a:latin typeface="+mj-lt"/>
              </a:rPr>
              <a:t>: Proactive laws prevent misuse. </a:t>
            </a:r>
            <a:r>
              <a:rPr lang="en-US" sz="2800" i="1" dirty="0">
                <a:latin typeface="+mj-lt"/>
              </a:rPr>
              <a:t>No</a:t>
            </a:r>
            <a:r>
              <a:rPr lang="en-US" sz="2800" dirty="0">
                <a:latin typeface="+mj-lt"/>
              </a:rPr>
              <a:t>: Rushed laws risk overreach or stifling innovation—balance is key.</a:t>
            </a:r>
            <a:endParaRPr lang="en-AU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53228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707F28-D189-DC1B-090B-E09399E148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6B60C4CA-C240-638F-C2E0-E6876AE3A96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9896" y="-22761"/>
            <a:ext cx="733488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dirty="0"/>
              <a:t>User</a:t>
            </a:r>
            <a:r>
              <a:rPr spc="-10" dirty="0"/>
              <a:t> Domain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CCC3F3-AD9E-A1B0-1711-FCA7F9A71F93}"/>
              </a:ext>
            </a:extLst>
          </p:cNvPr>
          <p:cNvSpPr txBox="1"/>
          <p:nvPr/>
        </p:nvSpPr>
        <p:spPr>
          <a:xfrm>
            <a:off x="152400" y="838200"/>
            <a:ext cx="8839200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Activities:</a:t>
            </a:r>
            <a:endParaRPr lang="en-US" sz="2800" dirty="0">
              <a:latin typeface="+mj-lt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Discussion:</a:t>
            </a:r>
            <a:r>
              <a:rPr lang="en-US" sz="2800" dirty="0">
                <a:latin typeface="+mj-lt"/>
              </a:rPr>
              <a:t> Why do humans remain the weakest link in cybersecurity?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26659F-2589-C241-D160-73F7ADFC0307}"/>
              </a:ext>
            </a:extLst>
          </p:cNvPr>
          <p:cNvSpPr txBox="1"/>
          <p:nvPr/>
        </p:nvSpPr>
        <p:spPr>
          <a:xfrm>
            <a:off x="69272" y="3073033"/>
            <a:ext cx="9005456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latin typeface="+mj-lt"/>
              </a:rPr>
              <a:t>Humans remain the weakest link due to errors like poor password habits, falling for social engineering, and ignoring protocols.</a:t>
            </a:r>
            <a:endParaRPr lang="en-AU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26871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41F0DD-3A57-2D2D-4D4B-3257747BC9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639CBE73-F6E1-BBC5-BCAA-D1C9382ADEC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123" y="0"/>
            <a:ext cx="733488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Cyber Laws and Liability</a:t>
            </a:r>
            <a:endParaRPr spc="-1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6AACF3-3A74-EDDC-8EE6-2AABFA4C77F7}"/>
              </a:ext>
            </a:extLst>
          </p:cNvPr>
          <p:cNvSpPr txBox="1"/>
          <p:nvPr/>
        </p:nvSpPr>
        <p:spPr>
          <a:xfrm>
            <a:off x="27040" y="494531"/>
            <a:ext cx="9121877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Activities: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Research Q:</a:t>
            </a:r>
            <a:r>
              <a:rPr lang="en-US" sz="2800" dirty="0">
                <a:latin typeface="+mj-lt"/>
              </a:rPr>
              <a:t> How does Australia prosecute cybercrime compared to the US?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332282-DF73-CFB2-0865-8741E1519DA9}"/>
              </a:ext>
            </a:extLst>
          </p:cNvPr>
          <p:cNvSpPr txBox="1"/>
          <p:nvPr/>
        </p:nvSpPr>
        <p:spPr>
          <a:xfrm>
            <a:off x="49164" y="2590800"/>
            <a:ext cx="9094836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latin typeface="+mj-lt"/>
              </a:rPr>
              <a:t>Australia uses </a:t>
            </a:r>
            <a:r>
              <a:rPr lang="en-US" sz="2800" b="1" dirty="0">
                <a:latin typeface="+mj-lt"/>
              </a:rPr>
              <a:t>federal criminal law</a:t>
            </a:r>
            <a:r>
              <a:rPr lang="en-US" sz="2800" dirty="0">
                <a:latin typeface="+mj-lt"/>
              </a:rPr>
              <a:t> with ACSC support, focusing on deterrence and recovery; the US often applies </a:t>
            </a:r>
            <a:r>
              <a:rPr lang="en-US" sz="2800" b="1" dirty="0">
                <a:latin typeface="+mj-lt"/>
              </a:rPr>
              <a:t>state-level laws</a:t>
            </a:r>
            <a:r>
              <a:rPr lang="en-US" sz="2800" dirty="0">
                <a:latin typeface="+mj-lt"/>
              </a:rPr>
              <a:t> with stronger penalties and more cybercrime task forces.</a:t>
            </a:r>
            <a:endParaRPr lang="en-AU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30863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B49DB9-F999-E5AC-0038-60D6D8322E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A796678F-1F2D-7441-A5A1-D3D5210219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123" y="0"/>
            <a:ext cx="733488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U.S. Cyber Laws &amp; International Laws</a:t>
            </a:r>
            <a:endParaRPr spc="-1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B549228-6035-5A6A-5BB7-C03FE8D3D9AE}"/>
              </a:ext>
            </a:extLst>
          </p:cNvPr>
          <p:cNvSpPr txBox="1"/>
          <p:nvPr/>
        </p:nvSpPr>
        <p:spPr>
          <a:xfrm>
            <a:off x="27040" y="494531"/>
            <a:ext cx="9121877" cy="58424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+mj-lt"/>
              </a:rPr>
              <a:t>Different Countries, Different Cyber Laws</a:t>
            </a:r>
            <a:br>
              <a:rPr lang="en-US" sz="2800" dirty="0">
                <a:latin typeface="+mj-lt"/>
              </a:rPr>
            </a:br>
            <a:r>
              <a:rPr lang="en-US" sz="2800" dirty="0">
                <a:latin typeface="+mj-lt"/>
              </a:rPr>
              <a:t>Each country has its own “rulebook.” In the US, there are multiple sector-specific laws (e.g., HIPAA, GLBA). Globally, countries agree on treaties like the </a:t>
            </a:r>
            <a:r>
              <a:rPr lang="en-US" sz="2800" b="1" dirty="0">
                <a:latin typeface="+mj-lt"/>
              </a:rPr>
              <a:t>Convention on Cybercrime</a:t>
            </a:r>
            <a:r>
              <a:rPr lang="en-US" sz="2800" dirty="0">
                <a:latin typeface="+mj-lt"/>
              </a:rPr>
              <a:t>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Analogy: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latin typeface="+mj-lt"/>
              </a:rPr>
              <a:t>Cyber laws are like international travel rules. Your Australian driver’s license might not work in Europe without adjustments.</a:t>
            </a:r>
          </a:p>
        </p:txBody>
      </p:sp>
    </p:spTree>
    <p:extLst>
      <p:ext uri="{BB962C8B-B14F-4D97-AF65-F5344CB8AC3E}">
        <p14:creationId xmlns:p14="http://schemas.microsoft.com/office/powerpoint/2010/main" val="1236998088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BCCC10-7FCC-2865-D114-271B86C4B1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918278B2-0E53-E060-74A8-7AE9BBC9C1E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123" y="0"/>
            <a:ext cx="733488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U.S. Cyber Laws &amp; International Laws</a:t>
            </a:r>
            <a:endParaRPr spc="-1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0ECBB56-2CAB-5285-744D-63D93C781441}"/>
              </a:ext>
            </a:extLst>
          </p:cNvPr>
          <p:cNvSpPr txBox="1"/>
          <p:nvPr/>
        </p:nvSpPr>
        <p:spPr>
          <a:xfrm>
            <a:off x="-34413" y="990600"/>
            <a:ext cx="9121877" cy="19617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Problem-solving: </a:t>
            </a:r>
            <a:r>
              <a:rPr lang="en-US" sz="2800" dirty="0">
                <a:latin typeface="+mj-lt"/>
              </a:rPr>
              <a:t>You're advising a multinational company – what laws must they follow in both Australia and the US?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45F2403-09D1-5DFC-FB99-6CA51DEA2D67}"/>
              </a:ext>
            </a:extLst>
          </p:cNvPr>
          <p:cNvSpPr txBox="1"/>
          <p:nvPr/>
        </p:nvSpPr>
        <p:spPr>
          <a:xfrm>
            <a:off x="90950" y="3124200"/>
            <a:ext cx="9060424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latin typeface="+mj-lt"/>
              </a:rPr>
              <a:t>A multinational must follow </a:t>
            </a:r>
            <a:r>
              <a:rPr lang="en-US" sz="2800" b="1" dirty="0">
                <a:latin typeface="+mj-lt"/>
              </a:rPr>
              <a:t>Australia’s Privacy Act 1988 (APPs)</a:t>
            </a:r>
            <a:r>
              <a:rPr lang="en-US" sz="2800" dirty="0">
                <a:latin typeface="+mj-lt"/>
              </a:rPr>
              <a:t> and relevant </a:t>
            </a:r>
            <a:r>
              <a:rPr lang="en-US" sz="2800" b="1" dirty="0">
                <a:latin typeface="+mj-lt"/>
              </a:rPr>
              <a:t>US laws</a:t>
            </a:r>
            <a:r>
              <a:rPr lang="en-US" sz="2800" dirty="0">
                <a:latin typeface="+mj-lt"/>
              </a:rPr>
              <a:t> like </a:t>
            </a:r>
            <a:r>
              <a:rPr lang="en-US" sz="2800" b="1" dirty="0">
                <a:latin typeface="+mj-lt"/>
              </a:rPr>
              <a:t>CCPA</a:t>
            </a:r>
            <a:r>
              <a:rPr lang="en-US" sz="2800" dirty="0">
                <a:latin typeface="+mj-lt"/>
              </a:rPr>
              <a:t>, </a:t>
            </a:r>
            <a:r>
              <a:rPr lang="en-US" sz="2800" b="1" dirty="0">
                <a:latin typeface="+mj-lt"/>
              </a:rPr>
              <a:t>HIPAA</a:t>
            </a:r>
            <a:r>
              <a:rPr lang="en-US" sz="2800" dirty="0">
                <a:latin typeface="+mj-lt"/>
              </a:rPr>
              <a:t>, and </a:t>
            </a:r>
            <a:r>
              <a:rPr lang="en-US" sz="2800" b="1" dirty="0">
                <a:latin typeface="+mj-lt"/>
              </a:rPr>
              <a:t>FTC rules</a:t>
            </a:r>
            <a:r>
              <a:rPr lang="en-US" sz="2800" dirty="0">
                <a:latin typeface="+mj-lt"/>
              </a:rPr>
              <a:t>, based on </a:t>
            </a:r>
            <a:r>
              <a:rPr lang="en-US" sz="2800" b="1" dirty="0">
                <a:latin typeface="+mj-lt"/>
              </a:rPr>
              <a:t>user location</a:t>
            </a:r>
            <a:r>
              <a:rPr lang="en-US" sz="2800" dirty="0">
                <a:latin typeface="+mj-lt"/>
              </a:rPr>
              <a:t>, </a:t>
            </a:r>
            <a:r>
              <a:rPr lang="en-US" sz="2800" b="1" dirty="0">
                <a:latin typeface="+mj-lt"/>
              </a:rPr>
              <a:t>data type</a:t>
            </a:r>
            <a:r>
              <a:rPr lang="en-US" sz="2800" dirty="0">
                <a:latin typeface="+mj-lt"/>
              </a:rPr>
              <a:t>, and </a:t>
            </a:r>
            <a:r>
              <a:rPr lang="en-US" sz="2800" b="1" dirty="0">
                <a:latin typeface="+mj-lt"/>
              </a:rPr>
              <a:t>industry</a:t>
            </a:r>
            <a:r>
              <a:rPr lang="en-US" sz="2800" dirty="0">
                <a:latin typeface="+mj-lt"/>
              </a:rPr>
              <a:t>, ensuring proper </a:t>
            </a:r>
            <a:r>
              <a:rPr lang="en-US" sz="2800" b="1" dirty="0">
                <a:latin typeface="+mj-lt"/>
              </a:rPr>
              <a:t>data handling</a:t>
            </a:r>
            <a:r>
              <a:rPr lang="en-US" sz="2800" dirty="0">
                <a:latin typeface="+mj-lt"/>
              </a:rPr>
              <a:t> and </a:t>
            </a:r>
            <a:r>
              <a:rPr lang="en-US" sz="2800" b="1" dirty="0">
                <a:latin typeface="+mj-lt"/>
              </a:rPr>
              <a:t>breach notifications</a:t>
            </a:r>
            <a:r>
              <a:rPr lang="en-US" sz="2800" dirty="0">
                <a:latin typeface="+mj-lt"/>
              </a:rPr>
              <a:t> in both countries.</a:t>
            </a:r>
            <a:endParaRPr lang="en-AU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73152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677426-5C5E-9C9B-9FE7-7058D07EF4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29819F99-607F-CCB4-1017-275DED1CE37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123" y="0"/>
            <a:ext cx="733488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Cybersecurity Information Websites</a:t>
            </a:r>
            <a:endParaRPr spc="-1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2F34EE0-01FB-08FC-4F66-8C2AC34C3E39}"/>
              </a:ext>
            </a:extLst>
          </p:cNvPr>
          <p:cNvSpPr txBox="1"/>
          <p:nvPr/>
        </p:nvSpPr>
        <p:spPr>
          <a:xfrm>
            <a:off x="-34413" y="990600"/>
            <a:ext cx="9121877" cy="58424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+mj-lt"/>
              </a:rPr>
              <a:t>Staying Updated = Staying Safe</a:t>
            </a:r>
            <a:br>
              <a:rPr lang="en-US" sz="2800" dirty="0">
                <a:latin typeface="+mj-lt"/>
              </a:rPr>
            </a:br>
            <a:r>
              <a:rPr lang="en-US" sz="2800" dirty="0">
                <a:latin typeface="+mj-lt"/>
              </a:rPr>
              <a:t>These websites are like "weather forecasts" for cyber threats. They warn us about current vulnerabilities.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Analogy: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latin typeface="+mj-lt"/>
              </a:rPr>
              <a:t>Just like Australians check bushfire alerts, cybersecurity teams check websites like NVD and ACSC for threat updates.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Australian Example: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latin typeface="+mj-lt"/>
              </a:rPr>
              <a:t>The </a:t>
            </a:r>
            <a:r>
              <a:rPr lang="en-US" sz="2800" b="1" dirty="0">
                <a:latin typeface="+mj-lt"/>
              </a:rPr>
              <a:t>Australian Cyber Security Centre (ACSC)</a:t>
            </a:r>
            <a:r>
              <a:rPr lang="en-US" sz="2800" dirty="0">
                <a:latin typeface="+mj-lt"/>
              </a:rPr>
              <a:t> gives daily alerts to Australian businesses.</a:t>
            </a:r>
          </a:p>
        </p:txBody>
      </p:sp>
    </p:spTree>
    <p:extLst>
      <p:ext uri="{BB962C8B-B14F-4D97-AF65-F5344CB8AC3E}">
        <p14:creationId xmlns:p14="http://schemas.microsoft.com/office/powerpoint/2010/main" val="334828549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DC80F4-3DB0-C6E9-6A2E-ABC3E31A28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EC8F67F6-7E5A-3EAF-3BD4-0363355E974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123" y="0"/>
            <a:ext cx="733488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Cybersecurity Information Websites</a:t>
            </a:r>
            <a:endParaRPr spc="-1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722B3A9-7360-1753-D0DB-590182B2177E}"/>
              </a:ext>
            </a:extLst>
          </p:cNvPr>
          <p:cNvSpPr txBox="1"/>
          <p:nvPr/>
        </p:nvSpPr>
        <p:spPr>
          <a:xfrm>
            <a:off x="0" y="576498"/>
            <a:ext cx="9121877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Activities: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Hands-on:</a:t>
            </a:r>
            <a:r>
              <a:rPr lang="en-US" sz="2800" dirty="0">
                <a:latin typeface="+mj-lt"/>
              </a:rPr>
              <a:t> Visit </a:t>
            </a:r>
            <a:r>
              <a:rPr lang="en-US" sz="2800" dirty="0">
                <a:latin typeface="+mj-lt"/>
                <a:hlinkClick r:id="rId2"/>
              </a:rPr>
              <a:t>https://www.cyber.gov.au</a:t>
            </a:r>
            <a:r>
              <a:rPr lang="en-US" sz="2800" dirty="0">
                <a:latin typeface="+mj-lt"/>
              </a:rPr>
              <a:t> and summarize one current alert.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CAFDE4-917F-7B4E-F3A1-420509176DF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5555"/>
          <a:stretch/>
        </p:blipFill>
        <p:spPr>
          <a:xfrm>
            <a:off x="544461" y="2541010"/>
            <a:ext cx="8055077" cy="4279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386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E18D75-2197-8592-9C7F-9F01A73BF6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FBFD9D8-9289-2E4C-7497-EF9A7BE9569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5555"/>
          <a:stretch/>
        </p:blipFill>
        <p:spPr>
          <a:xfrm>
            <a:off x="5034090" y="1981200"/>
            <a:ext cx="4109910" cy="2183390"/>
          </a:xfrm>
          <a:prstGeom prst="rect">
            <a:avLst/>
          </a:prstGeom>
        </p:spPr>
      </p:pic>
      <p:sp>
        <p:nvSpPr>
          <p:cNvPr id="7" name="Rectangle 1">
            <a:extLst>
              <a:ext uri="{FF2B5EF4-FFF2-40B4-BE49-F238E27FC236}">
                <a16:creationId xmlns:a16="http://schemas.microsoft.com/office/drawing/2014/main" id="{F6613BC5-1638-7261-A37F-BAE22DDF9F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16" y="112964"/>
            <a:ext cx="9144000" cy="66320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What happened?</a:t>
            </a:r>
            <a:b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Fortinet devices are being actively exploited due to </a:t>
            </a:r>
            <a:r>
              <a:rPr kumimoji="0" lang="en-US" altLang="en-US" sz="2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unpatched or previously compromised vulnerabilities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in their SSL VPN services.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How to stay secure?</a:t>
            </a:r>
            <a:endParaRPr kumimoji="0" lang="en-US" altLang="en-US" sz="2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Update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to the latest firmware.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Check configurations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for tampering.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Monitor networks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for suspicious activity.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Follow Fortinet’s official guidance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Need help? 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Contact </a:t>
            </a:r>
            <a:r>
              <a:rPr kumimoji="0" lang="en-US" altLang="en-US" sz="2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1300 CYBER1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or email </a:t>
            </a:r>
            <a:r>
              <a:rPr kumimoji="0" lang="en-US" altLang="en-US" sz="2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asd.assist@defence.gov.au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90780269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921F39-FC56-1096-87DA-B3B4D34965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C78BAFD0-AE7D-C974-D3F2-5D64988CE1F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123" y="0"/>
            <a:ext cx="733488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Cybersecurity Weapons</a:t>
            </a:r>
            <a:endParaRPr spc="-1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80DB23-AADA-495C-3912-64897B542AFE}"/>
              </a:ext>
            </a:extLst>
          </p:cNvPr>
          <p:cNvSpPr txBox="1"/>
          <p:nvPr/>
        </p:nvSpPr>
        <p:spPr>
          <a:xfrm>
            <a:off x="0" y="576498"/>
            <a:ext cx="9121877" cy="64888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Cybersecurity Tools = Digital </a:t>
            </a:r>
            <a:r>
              <a:rPr lang="en-US" sz="2800" b="1" dirty="0" err="1">
                <a:latin typeface="+mj-lt"/>
              </a:rPr>
              <a:t>Defence</a:t>
            </a:r>
            <a:r>
              <a:rPr lang="en-US" sz="2800" b="1" dirty="0">
                <a:latin typeface="+mj-lt"/>
              </a:rPr>
              <a:t> Gear</a:t>
            </a:r>
            <a:br>
              <a:rPr lang="en-US" sz="2800" dirty="0">
                <a:latin typeface="+mj-lt"/>
              </a:rPr>
            </a:br>
            <a:r>
              <a:rPr lang="en-US" sz="2800" dirty="0">
                <a:latin typeface="+mj-lt"/>
              </a:rPr>
              <a:t>Vulnerability scanners, pen testers, and sniffers are like tools a locksmith or burglar might use—depending on intent.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Analogy:</a:t>
            </a:r>
          </a:p>
          <a:p>
            <a:pPr>
              <a:lnSpc>
                <a:spcPct val="150000"/>
              </a:lnSpc>
              <a:buNone/>
            </a:pPr>
            <a:r>
              <a:rPr lang="en-US" sz="2800" dirty="0">
                <a:latin typeface="+mj-lt"/>
              </a:rPr>
              <a:t>Imagine a firefighter with a thermal camera to detect heat spots—cybersecurity tools do the same but for network weaknesses.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Australian Example: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latin typeface="+mj-lt"/>
              </a:rPr>
              <a:t>The ACSC encourages penetration testing annually for critical infrastructure firms (banks, utilities).</a:t>
            </a:r>
          </a:p>
        </p:txBody>
      </p:sp>
    </p:spTree>
    <p:extLst>
      <p:ext uri="{BB962C8B-B14F-4D97-AF65-F5344CB8AC3E}">
        <p14:creationId xmlns:p14="http://schemas.microsoft.com/office/powerpoint/2010/main" val="615032587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FE765B-B270-CAF8-390F-FEC45DF780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C606B8AA-9C13-C284-EB93-AC6AE066B6F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123" y="0"/>
            <a:ext cx="733488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Cybersecurity Weapons</a:t>
            </a:r>
            <a:endParaRPr spc="-10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F426BD90-1DBF-3A2D-5F11-00269BE6C0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9560394"/>
              </p:ext>
            </p:extLst>
          </p:nvPr>
        </p:nvGraphicFramePr>
        <p:xfrm>
          <a:off x="0" y="1600200"/>
          <a:ext cx="9144000" cy="4606925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2514600">
                  <a:extLst>
                    <a:ext uri="{9D8B030D-6E8A-4147-A177-3AD203B41FA5}">
                      <a16:colId xmlns:a16="http://schemas.microsoft.com/office/drawing/2014/main" val="1641056426"/>
                    </a:ext>
                  </a:extLst>
                </a:gridCol>
                <a:gridCol w="2971800">
                  <a:extLst>
                    <a:ext uri="{9D8B030D-6E8A-4147-A177-3AD203B41FA5}">
                      <a16:colId xmlns:a16="http://schemas.microsoft.com/office/drawing/2014/main" val="324545316"/>
                    </a:ext>
                  </a:extLst>
                </a:gridCol>
                <a:gridCol w="3657600">
                  <a:extLst>
                    <a:ext uri="{9D8B030D-6E8A-4147-A177-3AD203B41FA5}">
                      <a16:colId xmlns:a16="http://schemas.microsoft.com/office/drawing/2014/main" val="3093555528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 b="1"/>
                        <a:t>Tool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 b="1"/>
                        <a:t>Purpose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 b="1" dirty="0"/>
                        <a:t>Analogy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4718658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/>
                        <a:t>Vulnerability Scanner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/>
                        <a:t>Finds weak points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/>
                        <a:t>Like a safety inspector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24597920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/>
                        <a:t>Pen Test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/>
                        <a:t>Simulated attack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/>
                        <a:t>Like a hacker with permission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5179597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/>
                        <a:t>Packet Sniffer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/>
                        <a:t>Monitors traffic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/>
                        <a:t>Like CCTV for your data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95536646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 dirty="0"/>
                        <a:t>Security Tools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 dirty="0"/>
                        <a:t>Mixed utilities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 dirty="0"/>
                        <a:t>Like a Swiss Army knife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29911632"/>
                  </a:ext>
                </a:extLst>
              </a:tr>
            </a:tbl>
          </a:graphicData>
        </a:graphic>
      </p:graphicFrame>
      <p:sp>
        <p:nvSpPr>
          <p:cNvPr id="4" name="Rectangle 1">
            <a:extLst>
              <a:ext uri="{FF2B5EF4-FFF2-40B4-BE49-F238E27FC236}">
                <a16:creationId xmlns:a16="http://schemas.microsoft.com/office/drawing/2014/main" id="{D846F238-C11B-6DCF-7583-D12A718AB2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574040"/>
            <a:ext cx="2972289" cy="6718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Comparison Table: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97734448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633596" y="2798445"/>
            <a:ext cx="188023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Next</a:t>
            </a:r>
            <a:r>
              <a:rPr spc="-75" dirty="0"/>
              <a:t> </a:t>
            </a:r>
            <a:r>
              <a:rPr spc="-20" dirty="0"/>
              <a:t>Step</a:t>
            </a:r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359CC4-E0BB-3DEE-9FDA-C4AEA66080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5260E8F7-B545-27E5-F00B-0FB52019D5F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122" y="0"/>
            <a:ext cx="9121877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Exploring the Cybersecurity Profession</a:t>
            </a:r>
            <a:endParaRPr spc="-1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3507A0-7DFC-F357-EA41-4130948CCDCD}"/>
              </a:ext>
            </a:extLst>
          </p:cNvPr>
          <p:cNvSpPr txBox="1"/>
          <p:nvPr/>
        </p:nvSpPr>
        <p:spPr>
          <a:xfrm>
            <a:off x="22123" y="1120820"/>
            <a:ext cx="9099754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“Cybersecurity = Team Sport”</a:t>
            </a:r>
            <a:br>
              <a:rPr lang="en-US" sz="2800" dirty="0">
                <a:latin typeface="+mj-lt"/>
              </a:rPr>
            </a:br>
            <a:r>
              <a:rPr lang="en-US" sz="2800" dirty="0">
                <a:latin typeface="+mj-lt"/>
              </a:rPr>
              <a:t>Cybersecurity is not a one-person job. According to ISO 27000, it needs a whole team — from senior managers to HR to network architects. Everyone has a part in defending data.</a:t>
            </a:r>
          </a:p>
        </p:txBody>
      </p:sp>
    </p:spTree>
    <p:extLst>
      <p:ext uri="{BB962C8B-B14F-4D97-AF65-F5344CB8AC3E}">
        <p14:creationId xmlns:p14="http://schemas.microsoft.com/office/powerpoint/2010/main" val="20195724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D5BF90-BB36-8E41-012B-6CF92D3DA8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3CCA3363-299E-AF5F-1A17-E2CF344EBBE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9896" y="-22761"/>
            <a:ext cx="733488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dirty="0"/>
              <a:t>User</a:t>
            </a:r>
            <a:r>
              <a:rPr spc="-10" dirty="0"/>
              <a:t> Domain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43C4DD-D8ED-E155-FA3C-EF627ADFD714}"/>
              </a:ext>
            </a:extLst>
          </p:cNvPr>
          <p:cNvSpPr txBox="1"/>
          <p:nvPr/>
        </p:nvSpPr>
        <p:spPr>
          <a:xfrm>
            <a:off x="152400" y="551279"/>
            <a:ext cx="8839200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Hands-on:</a:t>
            </a:r>
            <a:r>
              <a:rPr lang="en-US" sz="2800" dirty="0">
                <a:latin typeface="+mj-lt"/>
              </a:rPr>
              <a:t> Spot phishing emails exercise.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7F8F7482-0B1B-AB3E-0E77-B2E45B38B9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1" y="1186886"/>
            <a:ext cx="8991600" cy="51932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Email 1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Subject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 Urgent – Your account will be locked in 24 hours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From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 support@netbanking-secure.com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Dear User,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We've detected unusual activity on your bank account. Please click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hlinkClick r:id="rId2"/>
              </a:rPr>
              <a:t>this link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to verify your identity immediately.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NetBanking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Support Team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Phishing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– Generic greeting, urgency, suspicious domain.</a:t>
            </a:r>
          </a:p>
        </p:txBody>
      </p:sp>
    </p:spTree>
    <p:extLst>
      <p:ext uri="{BB962C8B-B14F-4D97-AF65-F5344CB8AC3E}">
        <p14:creationId xmlns:p14="http://schemas.microsoft.com/office/powerpoint/2010/main" val="3046855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EA93C6-0C47-78D6-1F7B-D64C35DCB8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F4FF55F8-10A1-7A3B-5977-F759EADC677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122" y="0"/>
            <a:ext cx="9426677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Exploring the Cybersecurity Profession</a:t>
            </a:r>
            <a:endParaRPr spc="-1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5495CEB-9F75-49D2-9EEF-CC54C0A305CC}"/>
              </a:ext>
            </a:extLst>
          </p:cNvPr>
          <p:cNvSpPr txBox="1"/>
          <p:nvPr/>
        </p:nvSpPr>
        <p:spPr>
          <a:xfrm>
            <a:off x="22123" y="1120820"/>
            <a:ext cx="9099754" cy="4549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Analogy:</a:t>
            </a:r>
          </a:p>
          <a:p>
            <a:pPr>
              <a:lnSpc>
                <a:spcPct val="150000"/>
              </a:lnSpc>
              <a:buNone/>
            </a:pPr>
            <a:r>
              <a:rPr lang="en-US" sz="2800" dirty="0">
                <a:latin typeface="+mj-lt"/>
              </a:rPr>
              <a:t>Think of a cybersecurity team like an airport security system: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Senior manager</a:t>
            </a:r>
            <a:r>
              <a:rPr lang="en-US" sz="2800" dirty="0">
                <a:latin typeface="+mj-lt"/>
              </a:rPr>
              <a:t> = Airport director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Security pros</a:t>
            </a:r>
            <a:r>
              <a:rPr lang="en-US" sz="2800" dirty="0">
                <a:latin typeface="+mj-lt"/>
              </a:rPr>
              <a:t> = Guards &amp; CCTV operators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HR</a:t>
            </a:r>
            <a:r>
              <a:rPr lang="en-US" sz="2800" dirty="0">
                <a:latin typeface="+mj-lt"/>
              </a:rPr>
              <a:t> = Staff training &amp; response unit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Network architects</a:t>
            </a:r>
            <a:r>
              <a:rPr lang="en-US" sz="2800" dirty="0">
                <a:latin typeface="+mj-lt"/>
              </a:rPr>
              <a:t> = The system designers behind the scenes</a:t>
            </a:r>
          </a:p>
        </p:txBody>
      </p:sp>
    </p:spTree>
    <p:extLst>
      <p:ext uri="{BB962C8B-B14F-4D97-AF65-F5344CB8AC3E}">
        <p14:creationId xmlns:p14="http://schemas.microsoft.com/office/powerpoint/2010/main" val="379258927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113F07-FEE9-9683-5A0A-B45D2AA59F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15CC4CE4-D74A-830A-F4C7-20551AFE6B3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122" y="0"/>
            <a:ext cx="9807677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Exploring the Cybersecurity Profession</a:t>
            </a:r>
            <a:endParaRPr spc="-1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2D79C5-F5AC-B458-DA72-3BFA22CA80C9}"/>
              </a:ext>
            </a:extLst>
          </p:cNvPr>
          <p:cNvSpPr txBox="1"/>
          <p:nvPr/>
        </p:nvSpPr>
        <p:spPr>
          <a:xfrm>
            <a:off x="22123" y="1120820"/>
            <a:ext cx="9099754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Australian Example: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latin typeface="+mj-lt"/>
              </a:rPr>
              <a:t>In Australia, roles like </a:t>
            </a:r>
            <a:r>
              <a:rPr lang="en-US" sz="2800" b="1" dirty="0">
                <a:latin typeface="+mj-lt"/>
              </a:rPr>
              <a:t>Cyber Security Analyst</a:t>
            </a:r>
            <a:r>
              <a:rPr lang="en-US" sz="2800" dirty="0">
                <a:latin typeface="+mj-lt"/>
              </a:rPr>
              <a:t>, </a:t>
            </a:r>
            <a:r>
              <a:rPr lang="en-US" sz="2800" b="1" dirty="0">
                <a:latin typeface="+mj-lt"/>
              </a:rPr>
              <a:t>SOC Analyst</a:t>
            </a:r>
            <a:r>
              <a:rPr lang="en-US" sz="2800" dirty="0">
                <a:latin typeface="+mj-lt"/>
              </a:rPr>
              <a:t>, and </a:t>
            </a:r>
            <a:r>
              <a:rPr lang="en-US" sz="2800" b="1" dirty="0">
                <a:latin typeface="+mj-lt"/>
              </a:rPr>
              <a:t>IT Risk Manager</a:t>
            </a:r>
            <a:r>
              <a:rPr lang="en-US" sz="2800" dirty="0">
                <a:latin typeface="+mj-lt"/>
              </a:rPr>
              <a:t> are in demand on sites like Seek.com.au and the </a:t>
            </a:r>
            <a:r>
              <a:rPr lang="en-US" sz="2800" b="1" dirty="0">
                <a:latin typeface="+mj-lt"/>
              </a:rPr>
              <a:t>Australian Government APS Jobs</a:t>
            </a:r>
            <a:r>
              <a:rPr lang="en-US" sz="2800" dirty="0">
                <a:latin typeface="+mj-lt"/>
              </a:rPr>
              <a:t> portal.</a:t>
            </a:r>
          </a:p>
        </p:txBody>
      </p:sp>
    </p:spTree>
    <p:extLst>
      <p:ext uri="{BB962C8B-B14F-4D97-AF65-F5344CB8AC3E}">
        <p14:creationId xmlns:p14="http://schemas.microsoft.com/office/powerpoint/2010/main" val="2126105577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DB2C82-BEFD-E970-0D3D-3CDA716ED6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FC5769E2-23AC-C09A-4B77-5342E509CC2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122" y="0"/>
            <a:ext cx="9274277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Exploring the Cybersecurity Profession</a:t>
            </a:r>
            <a:endParaRPr spc="-10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10CA7C4-CEA6-90F1-553A-36F61CA8E5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8126724"/>
              </p:ext>
            </p:extLst>
          </p:nvPr>
        </p:nvGraphicFramePr>
        <p:xfrm>
          <a:off x="1143000" y="1828800"/>
          <a:ext cx="6858000" cy="4581652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2691871">
                  <a:extLst>
                    <a:ext uri="{9D8B030D-6E8A-4147-A177-3AD203B41FA5}">
                      <a16:colId xmlns:a16="http://schemas.microsoft.com/office/drawing/2014/main" val="3321294236"/>
                    </a:ext>
                  </a:extLst>
                </a:gridCol>
                <a:gridCol w="4166129">
                  <a:extLst>
                    <a:ext uri="{9D8B030D-6E8A-4147-A177-3AD203B41FA5}">
                      <a16:colId xmlns:a16="http://schemas.microsoft.com/office/drawing/2014/main" val="2331137040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 b="1" dirty="0"/>
                        <a:t>Platform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 b="1" dirty="0"/>
                        <a:t>Best For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668456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 dirty="0"/>
                        <a:t>Seek.com.au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/>
                        <a:t>General IT and cybersecurity jobs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67151082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/>
                        <a:t>APSJobs.gov.au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 dirty="0"/>
                        <a:t>Government &amp; </a:t>
                      </a:r>
                      <a:r>
                        <a:rPr lang="en-US" sz="2800" dirty="0" err="1"/>
                        <a:t>defence</a:t>
                      </a:r>
                      <a:r>
                        <a:rPr lang="en-US" sz="2800" dirty="0"/>
                        <a:t> cybersecurity roles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48922369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/>
                        <a:t>LinkedIn Jobs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 dirty="0"/>
                        <a:t>Professional networking &amp; job matching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78558732"/>
                  </a:ext>
                </a:extLst>
              </a:tr>
            </a:tbl>
          </a:graphicData>
        </a:graphic>
      </p:graphicFrame>
      <p:sp>
        <p:nvSpPr>
          <p:cNvPr id="4" name="Rectangle 1">
            <a:extLst>
              <a:ext uri="{FF2B5EF4-FFF2-40B4-BE49-F238E27FC236}">
                <a16:creationId xmlns:a16="http://schemas.microsoft.com/office/drawing/2014/main" id="{9D58E022-ED65-728A-EFAA-2D69238017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-7058" y="1029354"/>
            <a:ext cx="455445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Job Search Tool Comparison:</a:t>
            </a:r>
          </a:p>
        </p:txBody>
      </p:sp>
    </p:spTree>
    <p:extLst>
      <p:ext uri="{BB962C8B-B14F-4D97-AF65-F5344CB8AC3E}">
        <p14:creationId xmlns:p14="http://schemas.microsoft.com/office/powerpoint/2010/main" val="3685516673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0E603B-5ED5-9F53-90F9-12C1230356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1ACA153E-C2C0-DB84-2BBD-5300FC6651B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122" y="0"/>
            <a:ext cx="8512277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Exploring the Cybersecurity Profession</a:t>
            </a:r>
            <a:endParaRPr spc="-1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33F7272-0861-5B5C-21DA-D79670CB529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7037"/>
          <a:stretch/>
        </p:blipFill>
        <p:spPr>
          <a:xfrm>
            <a:off x="49161" y="2143175"/>
            <a:ext cx="9144000" cy="47815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124DBF3-52D4-7E4A-8831-E1F9C55FEB8B}"/>
              </a:ext>
            </a:extLst>
          </p:cNvPr>
          <p:cNvSpPr txBox="1"/>
          <p:nvPr/>
        </p:nvSpPr>
        <p:spPr>
          <a:xfrm>
            <a:off x="46703" y="844659"/>
            <a:ext cx="9050594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+mj-lt"/>
              </a:rPr>
              <a:t>Hands-on:</a:t>
            </a:r>
            <a:r>
              <a:rPr lang="en-US" sz="2800" dirty="0">
                <a:latin typeface="+mj-lt"/>
              </a:rPr>
              <a:t> Visit Seek.com.au and identify 3 cybersecurity job ads. List job titles, required skills, and salary range.</a:t>
            </a:r>
            <a:endParaRPr lang="en-AU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8301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5D19E4-90F7-136E-F6B5-5B8E8B88EC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B97D1752-B640-DC60-A9A3-CDE345E5E7E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122" y="0"/>
            <a:ext cx="8512277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Exploring the Cybersecurity Profession</a:t>
            </a:r>
            <a:endParaRPr spc="-1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AD2B9E-BC62-6BB4-A22A-88027CD96B42}"/>
              </a:ext>
            </a:extLst>
          </p:cNvPr>
          <p:cNvSpPr txBox="1"/>
          <p:nvPr/>
        </p:nvSpPr>
        <p:spPr>
          <a:xfrm>
            <a:off x="46703" y="844659"/>
            <a:ext cx="9050594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+mj-lt"/>
              </a:rPr>
              <a:t>Hands-on:</a:t>
            </a:r>
            <a:r>
              <a:rPr lang="en-US" sz="2800" dirty="0">
                <a:latin typeface="+mj-lt"/>
              </a:rPr>
              <a:t> Visit Seek.com.au and identify 3 cybersecurity job ads. List job titles, required skills, and salary range.</a:t>
            </a:r>
            <a:endParaRPr lang="en-AU" sz="2800" dirty="0">
              <a:latin typeface="+mj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483AAC-737F-9B94-7B02-3D56921FCBE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20371"/>
          <a:stretch/>
        </p:blipFill>
        <p:spPr>
          <a:xfrm>
            <a:off x="0" y="2420756"/>
            <a:ext cx="9144000" cy="4095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403651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FEA2DF-5CF6-B975-BF15-36160343C3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573E239B-0218-D019-EF04-73E96E068AD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122" y="0"/>
            <a:ext cx="8512277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Exploring the Cybersecurity Profession</a:t>
            </a:r>
            <a:endParaRPr spc="-1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12FBCB-D463-1B6A-813D-0A04015A82E5}"/>
              </a:ext>
            </a:extLst>
          </p:cNvPr>
          <p:cNvSpPr txBox="1"/>
          <p:nvPr/>
        </p:nvSpPr>
        <p:spPr>
          <a:xfrm>
            <a:off x="46703" y="844659"/>
            <a:ext cx="9050594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+mj-lt"/>
              </a:rPr>
              <a:t>Hands-on:</a:t>
            </a:r>
            <a:r>
              <a:rPr lang="en-US" sz="2800" dirty="0">
                <a:latin typeface="+mj-lt"/>
              </a:rPr>
              <a:t> Visit Seek.com.au and identify 3 cybersecurity job ads. List job titles, required skills, and salary range.</a:t>
            </a:r>
            <a:endParaRPr lang="en-AU" sz="2800" dirty="0">
              <a:latin typeface="+mj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E44DD7-F8BB-E992-5274-02F1D636B07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2963"/>
          <a:stretch/>
        </p:blipFill>
        <p:spPr>
          <a:xfrm>
            <a:off x="-31955" y="2177889"/>
            <a:ext cx="9144000" cy="4476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65319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515E4B-96E4-C37D-51C8-33DB069B31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B50B9FBA-FF15-D2D8-A7F2-E11F2F5C2F0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122" y="0"/>
            <a:ext cx="8512277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Summary</a:t>
            </a:r>
            <a:endParaRPr spc="-1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010DDD-E990-D11D-9B72-299C52F1C431}"/>
              </a:ext>
            </a:extLst>
          </p:cNvPr>
          <p:cNvSpPr txBox="1"/>
          <p:nvPr/>
        </p:nvSpPr>
        <p:spPr>
          <a:xfrm>
            <a:off x="46703" y="844659"/>
            <a:ext cx="9050594" cy="4549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dirty="0">
                <a:latin typeface="+mj-lt"/>
              </a:rPr>
              <a:t>This session tied everything together — domains of cybersecurity, laws, ethical issues, and how to join the profession.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Analogy: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latin typeface="+mj-lt"/>
              </a:rPr>
              <a:t>Like a puzzle, each topic is a piece. When you put them together — laws, ethics, tools, roles — you get the full picture of a secure digital world.</a:t>
            </a:r>
          </a:p>
        </p:txBody>
      </p:sp>
    </p:spTree>
    <p:extLst>
      <p:ext uri="{BB962C8B-B14F-4D97-AF65-F5344CB8AC3E}">
        <p14:creationId xmlns:p14="http://schemas.microsoft.com/office/powerpoint/2010/main" val="3527821149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925695" cy="483234"/>
          </a:xfrm>
          <a:custGeom>
            <a:avLst/>
            <a:gdLst/>
            <a:ahLst/>
            <a:cxnLst/>
            <a:rect l="l" t="t" r="r" b="b"/>
            <a:pathLst>
              <a:path w="4925695" h="483234">
                <a:moveTo>
                  <a:pt x="4925672" y="0"/>
                </a:moveTo>
                <a:lnTo>
                  <a:pt x="0" y="0"/>
                </a:lnTo>
                <a:lnTo>
                  <a:pt x="0" y="483108"/>
                </a:lnTo>
                <a:lnTo>
                  <a:pt x="4571619" y="483108"/>
                </a:lnTo>
                <a:lnTo>
                  <a:pt x="4925672" y="0"/>
                </a:lnTo>
                <a:close/>
              </a:path>
            </a:pathLst>
          </a:custGeom>
          <a:solidFill>
            <a:srgbClr val="E8E2D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4576509" y="6379464"/>
            <a:ext cx="4567555" cy="478790"/>
          </a:xfrm>
          <a:custGeom>
            <a:avLst/>
            <a:gdLst/>
            <a:ahLst/>
            <a:cxnLst/>
            <a:rect l="l" t="t" r="r" b="b"/>
            <a:pathLst>
              <a:path w="4567555" h="478790">
                <a:moveTo>
                  <a:pt x="4567490" y="0"/>
                </a:moveTo>
                <a:lnTo>
                  <a:pt x="354011" y="0"/>
                </a:lnTo>
                <a:lnTo>
                  <a:pt x="0" y="478536"/>
                </a:lnTo>
                <a:lnTo>
                  <a:pt x="4567490" y="478536"/>
                </a:lnTo>
                <a:lnTo>
                  <a:pt x="4567490" y="0"/>
                </a:lnTo>
                <a:close/>
              </a:path>
            </a:pathLst>
          </a:custGeom>
          <a:solidFill>
            <a:srgbClr val="E8E2DB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818119" y="355091"/>
            <a:ext cx="1056131" cy="499871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653592" y="2493549"/>
            <a:ext cx="6823075" cy="1107440"/>
          </a:xfrm>
          <a:prstGeom prst="rect">
            <a:avLst/>
          </a:prstGeom>
        </p:spPr>
        <p:txBody>
          <a:bodyPr vert="horz" wrap="square" lIns="0" tIns="16192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75"/>
              </a:spcBef>
            </a:pPr>
            <a:r>
              <a:rPr sz="2000" dirty="0">
                <a:solidFill>
                  <a:srgbClr val="3C3935"/>
                </a:solidFill>
                <a:latin typeface="Arial"/>
                <a:cs typeface="Arial"/>
              </a:rPr>
              <a:t>We</a:t>
            </a:r>
            <a:r>
              <a:rPr sz="2000" spc="10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3C3935"/>
                </a:solidFill>
                <a:latin typeface="Arial"/>
                <a:cs typeface="Arial"/>
              </a:rPr>
              <a:t>will</a:t>
            </a:r>
            <a:r>
              <a:rPr sz="2000" spc="-5" dirty="0">
                <a:solidFill>
                  <a:srgbClr val="3C3935"/>
                </a:solidFill>
                <a:latin typeface="Arial"/>
                <a:cs typeface="Arial"/>
              </a:rPr>
              <a:t> </a:t>
            </a:r>
            <a:r>
              <a:rPr sz="2000" spc="-10" dirty="0">
                <a:solidFill>
                  <a:srgbClr val="3C3935"/>
                </a:solidFill>
                <a:latin typeface="Arial"/>
                <a:cs typeface="Arial"/>
              </a:rPr>
              <a:t>study</a:t>
            </a:r>
            <a:endParaRPr sz="2000">
              <a:latin typeface="Arial"/>
              <a:cs typeface="Arial"/>
            </a:endParaRPr>
          </a:p>
          <a:p>
            <a:pPr marL="1592580">
              <a:lnSpc>
                <a:spcPct val="100000"/>
              </a:lnSpc>
              <a:spcBef>
                <a:spcPts val="1585"/>
              </a:spcBef>
            </a:pPr>
            <a:r>
              <a:rPr sz="2800" b="1" dirty="0">
                <a:solidFill>
                  <a:srgbClr val="006FC0"/>
                </a:solidFill>
                <a:latin typeface="Arial"/>
                <a:cs typeface="Arial"/>
              </a:rPr>
              <a:t>Legal,</a:t>
            </a:r>
            <a:r>
              <a:rPr sz="2800" b="1" spc="-70" dirty="0">
                <a:solidFill>
                  <a:srgbClr val="006FC0"/>
                </a:solidFill>
                <a:latin typeface="Arial"/>
                <a:cs typeface="Arial"/>
              </a:rPr>
              <a:t> </a:t>
            </a:r>
            <a:r>
              <a:rPr sz="2800" b="1" dirty="0">
                <a:solidFill>
                  <a:srgbClr val="006FC0"/>
                </a:solidFill>
                <a:latin typeface="Arial"/>
                <a:cs typeface="Arial"/>
              </a:rPr>
              <a:t>Privacy</a:t>
            </a:r>
            <a:r>
              <a:rPr sz="2800" b="1" spc="-85" dirty="0">
                <a:solidFill>
                  <a:srgbClr val="006FC0"/>
                </a:solidFill>
                <a:latin typeface="Arial"/>
                <a:cs typeface="Arial"/>
              </a:rPr>
              <a:t> </a:t>
            </a:r>
            <a:r>
              <a:rPr sz="2800" b="1" dirty="0">
                <a:solidFill>
                  <a:srgbClr val="006FC0"/>
                </a:solidFill>
                <a:latin typeface="Arial"/>
                <a:cs typeface="Arial"/>
              </a:rPr>
              <a:t>&amp;</a:t>
            </a:r>
            <a:r>
              <a:rPr sz="2800" b="1" spc="-75" dirty="0">
                <a:solidFill>
                  <a:srgbClr val="006FC0"/>
                </a:solidFill>
                <a:latin typeface="Arial"/>
                <a:cs typeface="Arial"/>
              </a:rPr>
              <a:t> </a:t>
            </a:r>
            <a:r>
              <a:rPr sz="2800" b="1" dirty="0">
                <a:solidFill>
                  <a:srgbClr val="006FC0"/>
                </a:solidFill>
                <a:latin typeface="Arial"/>
                <a:cs typeface="Arial"/>
              </a:rPr>
              <a:t>Ethical</a:t>
            </a:r>
            <a:r>
              <a:rPr sz="2800" b="1" spc="-85" dirty="0">
                <a:solidFill>
                  <a:srgbClr val="006FC0"/>
                </a:solidFill>
                <a:latin typeface="Arial"/>
                <a:cs typeface="Arial"/>
              </a:rPr>
              <a:t> </a:t>
            </a:r>
            <a:r>
              <a:rPr sz="2800" b="1" spc="-10" dirty="0">
                <a:solidFill>
                  <a:srgbClr val="006FC0"/>
                </a:solidFill>
                <a:latin typeface="Arial"/>
                <a:cs typeface="Arial"/>
              </a:rPr>
              <a:t>Issues</a:t>
            </a:r>
            <a:endParaRPr sz="2800">
              <a:latin typeface="Arial"/>
              <a:cs typeface="Arial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544169" y="1159205"/>
            <a:ext cx="2044064" cy="5600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500" dirty="0"/>
              <a:t>Next</a:t>
            </a:r>
            <a:r>
              <a:rPr sz="3500" spc="-75" dirty="0"/>
              <a:t> </a:t>
            </a:r>
            <a:r>
              <a:rPr sz="3500" spc="-20" dirty="0"/>
              <a:t>Week</a:t>
            </a:r>
            <a:endParaRPr sz="3500"/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925695" cy="483234"/>
          </a:xfrm>
          <a:custGeom>
            <a:avLst/>
            <a:gdLst/>
            <a:ahLst/>
            <a:cxnLst/>
            <a:rect l="l" t="t" r="r" b="b"/>
            <a:pathLst>
              <a:path w="4925695" h="483234">
                <a:moveTo>
                  <a:pt x="4925672" y="0"/>
                </a:moveTo>
                <a:lnTo>
                  <a:pt x="0" y="0"/>
                </a:lnTo>
                <a:lnTo>
                  <a:pt x="0" y="483108"/>
                </a:lnTo>
                <a:lnTo>
                  <a:pt x="4571619" y="483108"/>
                </a:lnTo>
                <a:lnTo>
                  <a:pt x="4925672" y="0"/>
                </a:lnTo>
                <a:close/>
              </a:path>
            </a:pathLst>
          </a:custGeom>
          <a:solidFill>
            <a:srgbClr val="E8E2D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4576509" y="6379464"/>
            <a:ext cx="4567555" cy="478790"/>
          </a:xfrm>
          <a:custGeom>
            <a:avLst/>
            <a:gdLst/>
            <a:ahLst/>
            <a:cxnLst/>
            <a:rect l="l" t="t" r="r" b="b"/>
            <a:pathLst>
              <a:path w="4567555" h="478790">
                <a:moveTo>
                  <a:pt x="4567490" y="0"/>
                </a:moveTo>
                <a:lnTo>
                  <a:pt x="354011" y="0"/>
                </a:lnTo>
                <a:lnTo>
                  <a:pt x="0" y="478536"/>
                </a:lnTo>
                <a:lnTo>
                  <a:pt x="4567490" y="478536"/>
                </a:lnTo>
                <a:lnTo>
                  <a:pt x="4567490" y="0"/>
                </a:lnTo>
                <a:close/>
              </a:path>
            </a:pathLst>
          </a:custGeom>
          <a:solidFill>
            <a:srgbClr val="E8E2DB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818119" y="355091"/>
            <a:ext cx="1056131" cy="499871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903753" y="2809883"/>
            <a:ext cx="2470795" cy="2543928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642924" y="1337309"/>
            <a:ext cx="310134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400" spc="-10" dirty="0">
                <a:latin typeface="Arial"/>
                <a:cs typeface="Arial"/>
              </a:rPr>
              <a:t>Questions?</a:t>
            </a:r>
            <a:endParaRPr sz="4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463BD7-1D24-5F7A-7EDB-76EFC99E0F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2375B8D4-77D7-ACD0-D0D2-348B11998E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74" y="-138579"/>
            <a:ext cx="9132125" cy="71351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Email 2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Subject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 Staff Meeting – Friday 10 AM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From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 hr@company.com.au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Hi team,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Just a reminder about the all-hands meeting this Friday in Conference Room 3. Agenda attached. Let me know if you can’t make it.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Regards,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Sarah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HR Manager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800" b="1" dirty="0">
                <a:latin typeface="+mj-lt"/>
              </a:rPr>
              <a:t>Legitimate</a:t>
            </a:r>
            <a:r>
              <a:rPr lang="en-US" sz="2800" dirty="0">
                <a:latin typeface="+mj-lt"/>
              </a:rPr>
              <a:t> – Familiar domain, no urgency, professional tone.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09149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charRg st="234" end="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charRg st="234" end="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charRg st="234" end="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charRg st="234" end="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127</TotalTime>
  <Words>3648</Words>
  <Application>Microsoft Office PowerPoint</Application>
  <PresentationFormat>On-screen Show (4:3)</PresentationFormat>
  <Paragraphs>377</Paragraphs>
  <Slides>88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88</vt:i4>
      </vt:variant>
    </vt:vector>
  </HeadingPairs>
  <TitlesOfParts>
    <vt:vector size="93" baseType="lpstr">
      <vt:lpstr>Arial</vt:lpstr>
      <vt:lpstr>Calibri</vt:lpstr>
      <vt:lpstr>Times New Roman</vt:lpstr>
      <vt:lpstr>Wingdings</vt:lpstr>
      <vt:lpstr>Office Theme</vt:lpstr>
      <vt:lpstr>   ITEC614 Introduction to Cyber Security</vt:lpstr>
      <vt:lpstr>Becoming a CS Specialist</vt:lpstr>
      <vt:lpstr>Previous Lecture…</vt:lpstr>
      <vt:lpstr>Today’s Objectives</vt:lpstr>
      <vt:lpstr>References</vt:lpstr>
      <vt:lpstr>User Domain</vt:lpstr>
      <vt:lpstr>User Domain</vt:lpstr>
      <vt:lpstr>User Domain</vt:lpstr>
      <vt:lpstr>PowerPoint Presentation</vt:lpstr>
      <vt:lpstr>User Domain</vt:lpstr>
      <vt:lpstr>User Domain</vt:lpstr>
      <vt:lpstr>User Domain</vt:lpstr>
      <vt:lpstr>User Domain</vt:lpstr>
      <vt:lpstr>User Domain</vt:lpstr>
      <vt:lpstr>Device Domain</vt:lpstr>
      <vt:lpstr>Device Domain</vt:lpstr>
      <vt:lpstr>Device Domain</vt:lpstr>
      <vt:lpstr>Device Domain</vt:lpstr>
      <vt:lpstr>Device Domain</vt:lpstr>
      <vt:lpstr>Device Domain</vt:lpstr>
      <vt:lpstr>Device Domain</vt:lpstr>
      <vt:lpstr>Device Domain</vt:lpstr>
      <vt:lpstr>LAN Domain</vt:lpstr>
      <vt:lpstr>LAN Domain</vt:lpstr>
      <vt:lpstr>LAN Domain</vt:lpstr>
      <vt:lpstr>LAN Domain</vt:lpstr>
      <vt:lpstr>LAN Domain</vt:lpstr>
      <vt:lpstr>LAN Domain</vt:lpstr>
      <vt:lpstr>Private Cloud (WAN) Domain</vt:lpstr>
      <vt:lpstr>Private Cloud (WAN) Domain</vt:lpstr>
      <vt:lpstr>Private Cloud (WAN) Domain</vt:lpstr>
      <vt:lpstr>Private Cloud (WAN) Domain</vt:lpstr>
      <vt:lpstr>Private Cloud (WAN) Domain</vt:lpstr>
      <vt:lpstr>Simulate WAN Router Misconfigurations in GNS3</vt:lpstr>
      <vt:lpstr>Simulate WAN Router Misconfigurations in GNS3</vt:lpstr>
      <vt:lpstr>Simulate WAN Router Misconfigurations in GNS3</vt:lpstr>
      <vt:lpstr>Simulate WAN Router Misconfigurations in GNS3</vt:lpstr>
      <vt:lpstr>Simulate WAN Router Misconfigurations in GNS3</vt:lpstr>
      <vt:lpstr>Simulate WAN Router Misconfigurations in GNS3</vt:lpstr>
      <vt:lpstr>Private Cloud (WAN) Domain</vt:lpstr>
      <vt:lpstr>Private Cloud (WAN) Domain</vt:lpstr>
      <vt:lpstr>Private Cloud (WAN) Domain</vt:lpstr>
      <vt:lpstr>Public Cloud Domain</vt:lpstr>
      <vt:lpstr>Public Cloud Domain</vt:lpstr>
      <vt:lpstr>Public Cloud Domain</vt:lpstr>
      <vt:lpstr>Public Cloud Domain</vt:lpstr>
      <vt:lpstr>Public Cloud Domain</vt:lpstr>
      <vt:lpstr>Public Cloud Domain</vt:lpstr>
      <vt:lpstr>Public Cloud Domain</vt:lpstr>
      <vt:lpstr>Public Cloud Domain</vt:lpstr>
      <vt:lpstr>PowerPoint Presentation</vt:lpstr>
      <vt:lpstr>PowerPoint Presentation</vt:lpstr>
      <vt:lpstr>Public Cloud Domain</vt:lpstr>
      <vt:lpstr>Public Cloud Domain</vt:lpstr>
      <vt:lpstr>Public Cloud Domain</vt:lpstr>
      <vt:lpstr>Physical Facilities Domain</vt:lpstr>
      <vt:lpstr>Physical Facilities Domain</vt:lpstr>
      <vt:lpstr>Physical Facilities Domain</vt:lpstr>
      <vt:lpstr>Physical Facilities Domain</vt:lpstr>
      <vt:lpstr>Physical Facilities Domain</vt:lpstr>
      <vt:lpstr>Physical Facilities Domain</vt:lpstr>
      <vt:lpstr>Application Domain</vt:lpstr>
      <vt:lpstr>Application Domain</vt:lpstr>
      <vt:lpstr>Understanding the Ethics of Working in Cybersecurity</vt:lpstr>
      <vt:lpstr>Ethics and Guiding Principles</vt:lpstr>
      <vt:lpstr>Ethics and Guiding Principles</vt:lpstr>
      <vt:lpstr>Ethics and Guiding Principles</vt:lpstr>
      <vt:lpstr>Cyber Laws and Liability</vt:lpstr>
      <vt:lpstr>Cyber Laws and Liability</vt:lpstr>
      <vt:lpstr>Cyber Laws and Liability</vt:lpstr>
      <vt:lpstr>U.S. Cyber Laws &amp; International Laws</vt:lpstr>
      <vt:lpstr>U.S. Cyber Laws &amp; International Laws</vt:lpstr>
      <vt:lpstr>Cybersecurity Information Websites</vt:lpstr>
      <vt:lpstr>Cybersecurity Information Websites</vt:lpstr>
      <vt:lpstr>PowerPoint Presentation</vt:lpstr>
      <vt:lpstr>Cybersecurity Weapons</vt:lpstr>
      <vt:lpstr>Cybersecurity Weapons</vt:lpstr>
      <vt:lpstr>Next Step</vt:lpstr>
      <vt:lpstr>Exploring the Cybersecurity Profession</vt:lpstr>
      <vt:lpstr>Exploring the Cybersecurity Profession</vt:lpstr>
      <vt:lpstr>Exploring the Cybersecurity Profession</vt:lpstr>
      <vt:lpstr>Exploring the Cybersecurity Profession</vt:lpstr>
      <vt:lpstr>Exploring the Cybersecurity Profession</vt:lpstr>
      <vt:lpstr>Exploring the Cybersecurity Profession</vt:lpstr>
      <vt:lpstr>Exploring the Cybersecurity Profession</vt:lpstr>
      <vt:lpstr>Summary</vt:lpstr>
      <vt:lpstr>Next Week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ITE PC v4.0 Chapter 1</dc:title>
  <dc:creator>Karen Alderson</dc:creator>
  <cp:lastModifiedBy>Farshid Keivanian</cp:lastModifiedBy>
  <cp:revision>64</cp:revision>
  <dcterms:created xsi:type="dcterms:W3CDTF">2025-05-04T18:15:31Z</dcterms:created>
  <dcterms:modified xsi:type="dcterms:W3CDTF">2025-05-04T20:22:45Z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2022-03-30T00:00:00Z</vt:filetime>
  </property>
  <property fmtid="{D5CDD505-2E9C-101B-9397-08002B2CF9AE}" pid="3" name="Creator">
    <vt:lpwstr>Microsoft® PowerPoint® for Microsoft 365</vt:lpwstr>
  </property>
  <property fmtid="{D5CDD505-2E9C-101B-9397-08002B2CF9AE}" pid="4" name="LastSaved">
    <vt:filetime>2025-05-04T00:00:00Z</vt:filetime>
  </property>
  <property fmtid="{D5CDD505-2E9C-101B-9397-08002B2CF9AE}" pid="5" name="Producer">
    <vt:lpwstr>Microsoft® PowerPoint® for Microsoft 365</vt:lpwstr>
  </property>
</Properties>
</file>